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A59F8A-452D-4EB3-A78B-8C758FFCA13F}"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305000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59F8A-452D-4EB3-A78B-8C758FFCA13F}"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66896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59F8A-452D-4EB3-A78B-8C758FFCA13F}"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305206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59F8A-452D-4EB3-A78B-8C758FFCA13F}"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8553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59F8A-452D-4EB3-A78B-8C758FFCA13F}"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18686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59F8A-452D-4EB3-A78B-8C758FFCA13F}"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67022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A59F8A-452D-4EB3-A78B-8C758FFCA13F}" type="datetimeFigureOut">
              <a:rPr lang="en-US" smtClean="0"/>
              <a:t>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102321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A59F8A-452D-4EB3-A78B-8C758FFCA13F}" type="datetimeFigureOut">
              <a:rPr lang="en-US" smtClean="0"/>
              <a:t>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73719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59F8A-452D-4EB3-A78B-8C758FFCA13F}" type="datetimeFigureOut">
              <a:rPr lang="en-US" smtClean="0"/>
              <a:t>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63431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59F8A-452D-4EB3-A78B-8C758FFCA13F}"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100294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59F8A-452D-4EB3-A78B-8C758FFCA13F}"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901F7-4079-4A67-B853-729F9C4A2B54}" type="slidenum">
              <a:rPr lang="en-US" smtClean="0"/>
              <a:t>‹#›</a:t>
            </a:fld>
            <a:endParaRPr lang="en-US"/>
          </a:p>
        </p:txBody>
      </p:sp>
    </p:spTree>
    <p:extLst>
      <p:ext uri="{BB962C8B-B14F-4D97-AF65-F5344CB8AC3E}">
        <p14:creationId xmlns:p14="http://schemas.microsoft.com/office/powerpoint/2010/main" val="268384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59F8A-452D-4EB3-A78B-8C758FFCA13F}" type="datetimeFigureOut">
              <a:rPr lang="en-US" smtClean="0"/>
              <a:t>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901F7-4079-4A67-B853-729F9C4A2B54}" type="slidenum">
              <a:rPr lang="en-US" smtClean="0"/>
              <a:t>‹#›</a:t>
            </a:fld>
            <a:endParaRPr lang="en-US"/>
          </a:p>
        </p:txBody>
      </p:sp>
    </p:spTree>
    <p:extLst>
      <p:ext uri="{BB962C8B-B14F-4D97-AF65-F5344CB8AC3E}">
        <p14:creationId xmlns:p14="http://schemas.microsoft.com/office/powerpoint/2010/main" val="381689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image" Target="../media/image8.png"/><Relationship Id="rId7" Type="http://schemas.openxmlformats.org/officeDocument/2006/relationships/image" Target="../media/image4.wmf"/><Relationship Id="rId12"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Venn Diagram Notes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3841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3050"/>
            <a:ext cx="8458200" cy="1162050"/>
          </a:xfrm>
        </p:spPr>
        <p:txBody>
          <a:bodyPr>
            <a:noAutofit/>
          </a:bodyPr>
          <a:lstStyle/>
          <a:p>
            <a:pPr algn="l"/>
            <a:r>
              <a:rPr lang="en-US" sz="2000" b="1" dirty="0">
                <a:solidFill>
                  <a:srgbClr val="FF0000"/>
                </a:solidFill>
              </a:rPr>
              <a:t>Example 1:  </a:t>
            </a:r>
            <a:r>
              <a:rPr lang="en-US" sz="2000" b="1" dirty="0"/>
              <a:t>Out of forty students, 14 are taking English Composition and 29 are taking Chemistry. If five students are in both classes, how many students are in neither class? How many are in either class? What is the probability that a randomly-chosen student from this group is taking only the Chemistry class?</a:t>
            </a:r>
            <a:r>
              <a:rPr lang="en-US" sz="2000" dirty="0"/>
              <a:t> </a:t>
            </a:r>
          </a:p>
        </p:txBody>
      </p:sp>
      <p:sp>
        <p:nvSpPr>
          <p:cNvPr id="5" name="Text Placeholder 4"/>
          <p:cNvSpPr>
            <a:spLocks noGrp="1"/>
          </p:cNvSpPr>
          <p:nvPr>
            <p:ph type="body" sz="half" idx="2"/>
          </p:nvPr>
        </p:nvSpPr>
        <p:spPr>
          <a:xfrm>
            <a:off x="1698172" y="1435101"/>
            <a:ext cx="3291342" cy="774700"/>
          </a:xfrm>
        </p:spPr>
        <p:txBody>
          <a:bodyPr>
            <a:normAutofit/>
          </a:bodyPr>
          <a:lstStyle/>
          <a:p>
            <a:r>
              <a:rPr lang="en-US" dirty="0"/>
              <a:t>Step 1:  Draw </a:t>
            </a:r>
            <a:r>
              <a:rPr lang="en-US" dirty="0"/>
              <a:t>the universe for the forty students with two overlapping circles labeled with the total in </a:t>
            </a:r>
            <a:r>
              <a:rPr lang="en-US" dirty="0"/>
              <a:t>each.</a:t>
            </a:r>
            <a:endParaRPr lang="en-US" dirty="0"/>
          </a:p>
          <a:p>
            <a:endParaRPr lang="en-US" dirty="0"/>
          </a:p>
        </p:txBody>
      </p:sp>
      <p:pic>
        <p:nvPicPr>
          <p:cNvPr id="1026" name="Picture 1" descr="Description: Venn diagram with 'English' and 'Chemistry' circ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1" y="1676400"/>
            <a:ext cx="4939401"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676400" y="2209801"/>
            <a:ext cx="3352800" cy="584775"/>
          </a:xfrm>
          <a:prstGeom prst="rect">
            <a:avLst/>
          </a:prstGeom>
        </p:spPr>
        <p:txBody>
          <a:bodyPr wrap="square">
            <a:spAutoFit/>
          </a:bodyPr>
          <a:lstStyle/>
          <a:p>
            <a:r>
              <a:rPr lang="en-US" sz="1600" b="1" dirty="0">
                <a:solidFill>
                  <a:srgbClr val="FF0000"/>
                </a:solidFill>
              </a:rPr>
              <a:t>Step 2:  </a:t>
            </a:r>
            <a:r>
              <a:rPr lang="en-US" sz="1600" b="1" dirty="0">
                <a:solidFill>
                  <a:srgbClr val="FF0000"/>
                </a:solidFill>
              </a:rPr>
              <a:t>Since five students are taking both classes, put "5" in the </a:t>
            </a:r>
            <a:r>
              <a:rPr lang="en-US" sz="1600" b="1" dirty="0">
                <a:solidFill>
                  <a:srgbClr val="FF0000"/>
                </a:solidFill>
              </a:rPr>
              <a:t>overlap.</a:t>
            </a:r>
            <a:endParaRPr lang="en-US" sz="1600" b="1" dirty="0">
              <a:solidFill>
                <a:srgbClr val="FF0000"/>
              </a:solidFill>
            </a:endParaRPr>
          </a:p>
        </p:txBody>
      </p:sp>
      <p:sp>
        <p:nvSpPr>
          <p:cNvPr id="7" name="TextBox 6"/>
          <p:cNvSpPr txBox="1"/>
          <p:nvPr/>
        </p:nvSpPr>
        <p:spPr>
          <a:xfrm>
            <a:off x="7384600" y="2982686"/>
            <a:ext cx="533400" cy="707886"/>
          </a:xfrm>
          <a:prstGeom prst="rect">
            <a:avLst/>
          </a:prstGeom>
          <a:noFill/>
        </p:spPr>
        <p:txBody>
          <a:bodyPr wrap="square" rtlCol="0">
            <a:spAutoFit/>
          </a:bodyPr>
          <a:lstStyle/>
          <a:p>
            <a:r>
              <a:rPr lang="en-US" sz="4000" b="1" dirty="0">
                <a:solidFill>
                  <a:srgbClr val="FF0000"/>
                </a:solidFill>
              </a:rPr>
              <a:t>5</a:t>
            </a:r>
            <a:endParaRPr lang="en-US" sz="4000" b="1" dirty="0">
              <a:solidFill>
                <a:srgbClr val="FF0000"/>
              </a:solidFill>
            </a:endParaRPr>
          </a:p>
        </p:txBody>
      </p:sp>
      <p:sp>
        <p:nvSpPr>
          <p:cNvPr id="8" name="Rectangle 7"/>
          <p:cNvSpPr/>
          <p:nvPr/>
        </p:nvSpPr>
        <p:spPr>
          <a:xfrm>
            <a:off x="1676400" y="2819401"/>
            <a:ext cx="3276600" cy="1323439"/>
          </a:xfrm>
          <a:prstGeom prst="rect">
            <a:avLst/>
          </a:prstGeom>
        </p:spPr>
        <p:txBody>
          <a:bodyPr wrap="square">
            <a:spAutoFit/>
          </a:bodyPr>
          <a:lstStyle/>
          <a:p>
            <a:r>
              <a:rPr lang="en-US" sz="1600" dirty="0"/>
              <a:t>Step 3:  </a:t>
            </a:r>
            <a:r>
              <a:rPr lang="en-US" sz="1600" dirty="0"/>
              <a:t>Account for five of the 14 English students, leaving nine students </a:t>
            </a:r>
            <a:r>
              <a:rPr lang="en-US" sz="1600" dirty="0"/>
              <a:t>taking </a:t>
            </a:r>
            <a:r>
              <a:rPr lang="en-US" sz="1600" dirty="0"/>
              <a:t>English but not Chemistry and put "9" in the "English only" part of the "English" </a:t>
            </a:r>
            <a:r>
              <a:rPr lang="en-US" sz="1600" dirty="0"/>
              <a:t>circle.</a:t>
            </a:r>
            <a:endParaRPr lang="en-US" sz="1600" dirty="0"/>
          </a:p>
        </p:txBody>
      </p:sp>
      <p:sp>
        <p:nvSpPr>
          <p:cNvPr id="10" name="TextBox 9"/>
          <p:cNvSpPr txBox="1"/>
          <p:nvPr/>
        </p:nvSpPr>
        <p:spPr>
          <a:xfrm>
            <a:off x="6096000" y="2982686"/>
            <a:ext cx="533400" cy="707886"/>
          </a:xfrm>
          <a:prstGeom prst="rect">
            <a:avLst/>
          </a:prstGeom>
          <a:noFill/>
        </p:spPr>
        <p:txBody>
          <a:bodyPr wrap="square" rtlCol="0">
            <a:spAutoFit/>
          </a:bodyPr>
          <a:lstStyle/>
          <a:p>
            <a:r>
              <a:rPr lang="en-US" sz="4000" b="1" dirty="0">
                <a:solidFill>
                  <a:srgbClr val="FF0000"/>
                </a:solidFill>
              </a:rPr>
              <a:t>9</a:t>
            </a:r>
            <a:endParaRPr lang="en-US" sz="4000" b="1" dirty="0">
              <a:solidFill>
                <a:srgbClr val="FF0000"/>
              </a:solidFill>
            </a:endParaRPr>
          </a:p>
        </p:txBody>
      </p:sp>
      <p:sp>
        <p:nvSpPr>
          <p:cNvPr id="9" name="Rectangle 8"/>
          <p:cNvSpPr/>
          <p:nvPr/>
        </p:nvSpPr>
        <p:spPr>
          <a:xfrm>
            <a:off x="1632857" y="4180114"/>
            <a:ext cx="3352800" cy="1569660"/>
          </a:xfrm>
          <a:prstGeom prst="rect">
            <a:avLst/>
          </a:prstGeom>
        </p:spPr>
        <p:txBody>
          <a:bodyPr wrap="square">
            <a:spAutoFit/>
          </a:bodyPr>
          <a:lstStyle/>
          <a:p>
            <a:r>
              <a:rPr lang="en-US" sz="1600" b="1" dirty="0">
                <a:solidFill>
                  <a:srgbClr val="FF0000"/>
                </a:solidFill>
              </a:rPr>
              <a:t>Step 4</a:t>
            </a:r>
            <a:r>
              <a:rPr lang="en-US" sz="1600" b="1" dirty="0">
                <a:solidFill>
                  <a:srgbClr val="FF0000"/>
                </a:solidFill>
              </a:rPr>
              <a:t>.  I've also accounted for five of the 29 Chemistry students, leaving 24 students taking Chemistry but not English, so I'll put "24" in the "Chemistry only" part of the "Chemistry" </a:t>
            </a:r>
            <a:r>
              <a:rPr lang="en-US" sz="1600" b="1" dirty="0">
                <a:solidFill>
                  <a:srgbClr val="FF0000"/>
                </a:solidFill>
              </a:rPr>
              <a:t>circle.</a:t>
            </a:r>
            <a:endParaRPr lang="en-US" sz="1600" b="1" dirty="0">
              <a:solidFill>
                <a:srgbClr val="FF0000"/>
              </a:solidFill>
            </a:endParaRPr>
          </a:p>
        </p:txBody>
      </p:sp>
      <p:sp>
        <p:nvSpPr>
          <p:cNvPr id="12" name="TextBox 11"/>
          <p:cNvSpPr txBox="1"/>
          <p:nvPr/>
        </p:nvSpPr>
        <p:spPr>
          <a:xfrm>
            <a:off x="8534400" y="2982686"/>
            <a:ext cx="838200" cy="707886"/>
          </a:xfrm>
          <a:prstGeom prst="rect">
            <a:avLst/>
          </a:prstGeom>
          <a:noFill/>
        </p:spPr>
        <p:txBody>
          <a:bodyPr wrap="square" rtlCol="0">
            <a:spAutoFit/>
          </a:bodyPr>
          <a:lstStyle/>
          <a:p>
            <a:r>
              <a:rPr lang="en-US" sz="4000" b="1" dirty="0">
                <a:solidFill>
                  <a:srgbClr val="FF0000"/>
                </a:solidFill>
              </a:rPr>
              <a:t>24</a:t>
            </a:r>
            <a:endParaRPr lang="en-US" sz="4000" b="1" dirty="0">
              <a:solidFill>
                <a:srgbClr val="FF0000"/>
              </a:solidFill>
            </a:endParaRPr>
          </a:p>
        </p:txBody>
      </p:sp>
      <p:sp>
        <p:nvSpPr>
          <p:cNvPr id="11" name="Rectangle 10"/>
          <p:cNvSpPr/>
          <p:nvPr/>
        </p:nvSpPr>
        <p:spPr>
          <a:xfrm>
            <a:off x="1676400" y="5717117"/>
            <a:ext cx="4572000" cy="1077218"/>
          </a:xfrm>
          <a:prstGeom prst="rect">
            <a:avLst/>
          </a:prstGeom>
        </p:spPr>
        <p:txBody>
          <a:bodyPr>
            <a:spAutoFit/>
          </a:bodyPr>
          <a:lstStyle/>
          <a:p>
            <a:r>
              <a:rPr lang="en-US" sz="1600" dirty="0"/>
              <a:t>Step 5</a:t>
            </a:r>
            <a:r>
              <a:rPr lang="en-US" sz="1600" dirty="0"/>
              <a:t>.  A total of 9 + 5 + 24 = 38 students are in either English or Chemistry (or both).  This leaves two students unaccounted for, so they must be the ones taking neither class.</a:t>
            </a:r>
          </a:p>
        </p:txBody>
      </p:sp>
      <p:sp>
        <p:nvSpPr>
          <p:cNvPr id="14" name="TextBox 13"/>
          <p:cNvSpPr txBox="1"/>
          <p:nvPr/>
        </p:nvSpPr>
        <p:spPr>
          <a:xfrm>
            <a:off x="7236286" y="1709057"/>
            <a:ext cx="419100" cy="707886"/>
          </a:xfrm>
          <a:prstGeom prst="rect">
            <a:avLst/>
          </a:prstGeom>
          <a:noFill/>
        </p:spPr>
        <p:txBody>
          <a:bodyPr wrap="square" rtlCol="0">
            <a:spAutoFit/>
          </a:bodyPr>
          <a:lstStyle/>
          <a:p>
            <a:r>
              <a:rPr lang="en-US" sz="4000" b="1" dirty="0">
                <a:solidFill>
                  <a:srgbClr val="FF0000"/>
                </a:solidFill>
              </a:rPr>
              <a:t>2</a:t>
            </a:r>
            <a:endParaRPr lang="en-US" sz="4000" b="1" dirty="0">
              <a:solidFill>
                <a:srgbClr val="FF0000"/>
              </a:solidFill>
            </a:endParaRPr>
          </a:p>
        </p:txBody>
      </p:sp>
    </p:spTree>
    <p:extLst>
      <p:ext uri="{BB962C8B-B14F-4D97-AF65-F5344CB8AC3E}">
        <p14:creationId xmlns:p14="http://schemas.microsoft.com/office/powerpoint/2010/main" val="166183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P spid="8" grpId="0"/>
      <p:bldP spid="10" grpId="0"/>
      <p:bldP spid="9" grpId="0"/>
      <p:bldP spid="12" grpId="0"/>
      <p:bldP spid="1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00" y="1828801"/>
            <a:ext cx="5181600" cy="4401205"/>
          </a:xfrm>
          <a:prstGeom prst="rect">
            <a:avLst/>
          </a:prstGeom>
        </p:spPr>
        <p:txBody>
          <a:bodyPr wrap="square">
            <a:spAutoFit/>
          </a:bodyPr>
          <a:lstStyle/>
          <a:p>
            <a:pPr marL="514350" indent="-514350">
              <a:buFont typeface="+mj-lt"/>
              <a:buAutoNum type="arabicPeriod"/>
            </a:pPr>
            <a:r>
              <a:rPr lang="en-US" sz="2800" b="1" dirty="0"/>
              <a:t>If </a:t>
            </a:r>
            <a:r>
              <a:rPr lang="en-US" sz="2800" b="1" dirty="0"/>
              <a:t>five students are in both classes, how many students are in neither class?</a:t>
            </a:r>
            <a:endParaRPr lang="en-US" sz="2800" dirty="0"/>
          </a:p>
          <a:p>
            <a:pPr marL="514350" indent="-514350">
              <a:buFont typeface="+mj-lt"/>
              <a:buAutoNum type="arabicPeriod"/>
            </a:pPr>
            <a:endParaRPr lang="en-US" sz="2800" dirty="0"/>
          </a:p>
          <a:p>
            <a:pPr marL="514350" indent="-514350">
              <a:buFont typeface="+mj-lt"/>
              <a:buAutoNum type="arabicPeriod"/>
            </a:pPr>
            <a:r>
              <a:rPr lang="en-US" sz="2800" b="1" dirty="0"/>
              <a:t>How many are in </a:t>
            </a:r>
            <a:r>
              <a:rPr lang="en-US" sz="2800" b="1" u="sng" dirty="0"/>
              <a:t>either</a:t>
            </a:r>
            <a:r>
              <a:rPr lang="en-US" sz="2800" b="1" dirty="0"/>
              <a:t> class?</a:t>
            </a:r>
            <a:endParaRPr lang="en-US" sz="2800" dirty="0"/>
          </a:p>
          <a:p>
            <a:pPr marL="514350" indent="-514350">
              <a:buFont typeface="+mj-lt"/>
              <a:buAutoNum type="arabicPeriod"/>
            </a:pPr>
            <a:endParaRPr lang="en-US" sz="2800" dirty="0"/>
          </a:p>
          <a:p>
            <a:pPr marL="514350" indent="-514350">
              <a:buFont typeface="+mj-lt"/>
              <a:buAutoNum type="arabicPeriod"/>
            </a:pPr>
            <a:r>
              <a:rPr lang="en-US" sz="2800" b="1" dirty="0"/>
              <a:t>What is the probability that a randomly-chosen student from this group is taking </a:t>
            </a:r>
            <a:r>
              <a:rPr lang="en-US" sz="2800" b="1" u="sng" dirty="0"/>
              <a:t>only </a:t>
            </a:r>
            <a:r>
              <a:rPr lang="en-US" sz="2800" b="1" dirty="0"/>
              <a:t>the Chemistry class?</a:t>
            </a:r>
            <a:r>
              <a:rPr lang="en-US" sz="2800" dirty="0"/>
              <a:t> </a:t>
            </a:r>
          </a:p>
        </p:txBody>
      </p:sp>
      <p:sp>
        <p:nvSpPr>
          <p:cNvPr id="6" name="Title 5"/>
          <p:cNvSpPr>
            <a:spLocks noGrp="1"/>
          </p:cNvSpPr>
          <p:nvPr>
            <p:ph type="title"/>
          </p:nvPr>
        </p:nvSpPr>
        <p:spPr/>
        <p:txBody>
          <a:bodyPr>
            <a:normAutofit/>
          </a:bodyPr>
          <a:lstStyle/>
          <a:p>
            <a:pPr algn="l"/>
            <a:r>
              <a:rPr lang="en-US" b="1" dirty="0" smtClean="0">
                <a:solidFill>
                  <a:srgbClr val="7030A0"/>
                </a:solidFill>
              </a:rPr>
              <a:t>Answer the questions:</a:t>
            </a:r>
            <a:endParaRPr lang="en-US" b="1" dirty="0">
              <a:solidFill>
                <a:srgbClr val="7030A0"/>
              </a:solidFill>
            </a:endParaRPr>
          </a:p>
        </p:txBody>
      </p:sp>
      <p:pic>
        <p:nvPicPr>
          <p:cNvPr id="2050" name="Picture 5" descr="Description: there is a '2' inside the universe but outside the circ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1" y="381000"/>
            <a:ext cx="276025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467600" y="2406057"/>
            <a:ext cx="419100" cy="707886"/>
          </a:xfrm>
          <a:prstGeom prst="rect">
            <a:avLst/>
          </a:prstGeom>
          <a:noFill/>
        </p:spPr>
        <p:txBody>
          <a:bodyPr wrap="square" rtlCol="0">
            <a:spAutoFit/>
          </a:bodyPr>
          <a:lstStyle/>
          <a:p>
            <a:r>
              <a:rPr lang="en-US" sz="4000" b="1" dirty="0">
                <a:solidFill>
                  <a:srgbClr val="FF0000"/>
                </a:solidFill>
              </a:rPr>
              <a:t>2</a:t>
            </a:r>
            <a:endParaRPr lang="en-US" sz="4000" b="1" dirty="0">
              <a:solidFill>
                <a:srgbClr val="FF0000"/>
              </a:solidFill>
            </a:endParaRPr>
          </a:p>
        </p:txBody>
      </p:sp>
      <p:sp>
        <p:nvSpPr>
          <p:cNvPr id="9" name="TextBox 8"/>
          <p:cNvSpPr txBox="1"/>
          <p:nvPr/>
        </p:nvSpPr>
        <p:spPr>
          <a:xfrm>
            <a:off x="7010400" y="3505200"/>
            <a:ext cx="3429000" cy="707886"/>
          </a:xfrm>
          <a:prstGeom prst="rect">
            <a:avLst/>
          </a:prstGeom>
          <a:noFill/>
        </p:spPr>
        <p:txBody>
          <a:bodyPr wrap="square" rtlCol="0">
            <a:spAutoFit/>
          </a:bodyPr>
          <a:lstStyle/>
          <a:p>
            <a:r>
              <a:rPr lang="en-US" sz="4000" b="1" dirty="0">
                <a:solidFill>
                  <a:srgbClr val="FF0000"/>
                </a:solidFill>
              </a:rPr>
              <a:t>24 + 5 + 9 = 38</a:t>
            </a:r>
            <a:endParaRPr lang="en-US" sz="4000" b="1" dirty="0">
              <a:solidFill>
                <a:srgbClr val="FF0000"/>
              </a:solidFill>
            </a:endParaRPr>
          </a:p>
        </p:txBody>
      </p:sp>
      <p:sp>
        <p:nvSpPr>
          <p:cNvPr id="10" name="TextBox 9"/>
          <p:cNvSpPr txBox="1"/>
          <p:nvPr/>
        </p:nvSpPr>
        <p:spPr>
          <a:xfrm>
            <a:off x="7405006" y="4419601"/>
            <a:ext cx="2577194" cy="1323439"/>
          </a:xfrm>
          <a:prstGeom prst="rect">
            <a:avLst/>
          </a:prstGeom>
          <a:noFill/>
        </p:spPr>
        <p:txBody>
          <a:bodyPr wrap="square" rtlCol="0">
            <a:spAutoFit/>
          </a:bodyPr>
          <a:lstStyle/>
          <a:p>
            <a:r>
              <a:rPr lang="en-US" sz="4000" b="1" dirty="0">
                <a:solidFill>
                  <a:srgbClr val="FF0000"/>
                </a:solidFill>
              </a:rPr>
              <a:t>24/40 = .6</a:t>
            </a:r>
          </a:p>
          <a:p>
            <a:r>
              <a:rPr lang="en-US" sz="4000" b="1" dirty="0">
                <a:solidFill>
                  <a:srgbClr val="FF0000"/>
                </a:solidFill>
              </a:rPr>
              <a:t>60%</a:t>
            </a:r>
            <a:endParaRPr lang="en-US" sz="4000" b="1" dirty="0">
              <a:solidFill>
                <a:srgbClr val="FF0000"/>
              </a:solidFill>
            </a:endParaRPr>
          </a:p>
        </p:txBody>
      </p:sp>
    </p:spTree>
    <p:extLst>
      <p:ext uri="{BB962C8B-B14F-4D97-AF65-F5344CB8AC3E}">
        <p14:creationId xmlns:p14="http://schemas.microsoft.com/office/powerpoint/2010/main" val="112824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buFont typeface="+mj-lt"/>
              <a:buAutoNum type="arabicPeriod"/>
            </a:pPr>
            <a:r>
              <a:rPr lang="en-US" sz="2400" dirty="0"/>
              <a:t>A </a:t>
            </a:r>
            <a:r>
              <a:rPr lang="en-US" sz="2400" dirty="0"/>
              <a:t>group of 60 students were asked if they played </a:t>
            </a:r>
            <a:r>
              <a:rPr lang="en-US" sz="2400" dirty="0"/>
              <a:t>   </a:t>
            </a:r>
            <a:r>
              <a:rPr lang="en-US" sz="2400" dirty="0" err="1"/>
              <a:t>fieldhockey</a:t>
            </a:r>
            <a:r>
              <a:rPr lang="en-US" sz="2400" dirty="0"/>
              <a:t> </a:t>
            </a:r>
            <a:r>
              <a:rPr lang="en-US" sz="2400" dirty="0"/>
              <a:t>(F), basketball (B) </a:t>
            </a:r>
            <a:r>
              <a:rPr lang="en-US" sz="2400" dirty="0"/>
              <a:t>or </a:t>
            </a:r>
            <a:r>
              <a:rPr lang="en-US" sz="2400" dirty="0"/>
              <a:t>soccer (S). The diagram below displays the results.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1524000"/>
            <a:ext cx="4652759"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553200" y="1600200"/>
            <a:ext cx="3886200" cy="4832092"/>
          </a:xfrm>
          <a:prstGeom prst="rect">
            <a:avLst/>
          </a:prstGeom>
          <a:noFill/>
        </p:spPr>
        <p:txBody>
          <a:bodyPr wrap="square" rtlCol="0">
            <a:spAutoFit/>
          </a:bodyPr>
          <a:lstStyle/>
          <a:p>
            <a:r>
              <a:rPr lang="en-US" sz="2800" dirty="0"/>
              <a:t>What percent of the group play:</a:t>
            </a:r>
          </a:p>
          <a:p>
            <a:pPr marL="342900" indent="-342900">
              <a:buFont typeface="+mj-lt"/>
              <a:buAutoNum type="alphaLcParenR"/>
            </a:pPr>
            <a:r>
              <a:rPr lang="en-US" sz="2800" dirty="0"/>
              <a:t>field hockey &amp; basketball</a:t>
            </a:r>
            <a:r>
              <a:rPr lang="en-US" sz="2800" dirty="0"/>
              <a:t>?</a:t>
            </a:r>
            <a:endParaRPr lang="en-US" sz="2800" dirty="0"/>
          </a:p>
          <a:p>
            <a:pPr marL="342900" indent="-342900">
              <a:buFont typeface="+mj-lt"/>
              <a:buAutoNum type="alphaLcParenR"/>
            </a:pPr>
            <a:r>
              <a:rPr lang="en-US" sz="2800" dirty="0"/>
              <a:t>field hockey or basketball</a:t>
            </a:r>
            <a:r>
              <a:rPr lang="en-US" sz="2800" dirty="0"/>
              <a:t>?</a:t>
            </a:r>
            <a:endParaRPr lang="en-US" sz="2800" dirty="0"/>
          </a:p>
          <a:p>
            <a:pPr marL="342900" indent="-342900">
              <a:buFont typeface="+mj-lt"/>
              <a:buAutoNum type="alphaLcParenR"/>
            </a:pPr>
            <a:r>
              <a:rPr lang="en-US" sz="2800" dirty="0"/>
              <a:t>field hockey &amp; soccer</a:t>
            </a:r>
            <a:r>
              <a:rPr lang="en-US" sz="2800" dirty="0"/>
              <a:t>?</a:t>
            </a:r>
          </a:p>
          <a:p>
            <a:pPr lvl="0"/>
            <a:endParaRPr lang="en-US" sz="2800" dirty="0"/>
          </a:p>
          <a:p>
            <a:pPr marL="514350" indent="-514350">
              <a:buFont typeface="+mj-lt"/>
              <a:buAutoNum type="alphaLcParenR" startAt="4"/>
            </a:pPr>
            <a:r>
              <a:rPr lang="en-US" sz="2800" dirty="0"/>
              <a:t>neither of the three sports?</a:t>
            </a:r>
          </a:p>
          <a:p>
            <a:pPr marL="342900" indent="-342900">
              <a:buFont typeface="+mj-lt"/>
              <a:buAutoNum type="alphaLcParenR" startAt="4"/>
            </a:pPr>
            <a:r>
              <a:rPr lang="en-US" sz="2800" dirty="0"/>
              <a:t>only 1 sport?</a:t>
            </a:r>
          </a:p>
        </p:txBody>
      </p:sp>
      <p:graphicFrame>
        <p:nvGraphicFramePr>
          <p:cNvPr id="5" name="Object 4"/>
          <p:cNvGraphicFramePr>
            <a:graphicFrameLocks noChangeAspect="1"/>
          </p:cNvGraphicFramePr>
          <p:nvPr>
            <p:extLst/>
          </p:nvPr>
        </p:nvGraphicFramePr>
        <p:xfrm>
          <a:off x="8839200" y="2819401"/>
          <a:ext cx="1676400" cy="708919"/>
        </p:xfrm>
        <a:graphic>
          <a:graphicData uri="http://schemas.openxmlformats.org/presentationml/2006/ole">
            <mc:AlternateContent xmlns:mc="http://schemas.openxmlformats.org/markup-compatibility/2006">
              <mc:Choice xmlns:v="urn:schemas-microsoft-com:vml" Requires="v">
                <p:oleObj spid="_x0000_s1026" name="Equation" r:id="rId4" imgW="990360" imgH="419040" progId="Equation.DSMT4">
                  <p:embed/>
                </p:oleObj>
              </mc:Choice>
              <mc:Fallback>
                <p:oleObj name="Equation" r:id="rId4" imgW="990360" imgH="419040" progId="Equation.DSMT4">
                  <p:embed/>
                  <p:pic>
                    <p:nvPicPr>
                      <p:cNvPr id="0" name=""/>
                      <p:cNvPicPr/>
                      <p:nvPr/>
                    </p:nvPicPr>
                    <p:blipFill>
                      <a:blip r:embed="rId5"/>
                      <a:stretch>
                        <a:fillRect/>
                      </a:stretch>
                    </p:blipFill>
                    <p:spPr>
                      <a:xfrm>
                        <a:off x="8839200" y="2819401"/>
                        <a:ext cx="1676400" cy="708919"/>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8988372" y="3581400"/>
          <a:ext cx="1679628" cy="675948"/>
        </p:xfrm>
        <a:graphic>
          <a:graphicData uri="http://schemas.openxmlformats.org/presentationml/2006/ole">
            <mc:AlternateContent xmlns:mc="http://schemas.openxmlformats.org/markup-compatibility/2006">
              <mc:Choice xmlns:v="urn:schemas-microsoft-com:vml" Requires="v">
                <p:oleObj spid="_x0000_s1027" name="Equation" r:id="rId6" imgW="1041120" imgH="419040" progId="Equation.DSMT4">
                  <p:embed/>
                </p:oleObj>
              </mc:Choice>
              <mc:Fallback>
                <p:oleObj name="Equation" r:id="rId6" imgW="1041120" imgH="419040" progId="Equation.DSMT4">
                  <p:embed/>
                  <p:pic>
                    <p:nvPicPr>
                      <p:cNvPr id="0" name=""/>
                      <p:cNvPicPr/>
                      <p:nvPr/>
                    </p:nvPicPr>
                    <p:blipFill>
                      <a:blip r:embed="rId7"/>
                      <a:stretch>
                        <a:fillRect/>
                      </a:stretch>
                    </p:blipFill>
                    <p:spPr>
                      <a:xfrm>
                        <a:off x="8988372" y="3581400"/>
                        <a:ext cx="1679628" cy="675948"/>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7164388" y="4495801"/>
          <a:ext cx="1827212" cy="709613"/>
        </p:xfrm>
        <a:graphic>
          <a:graphicData uri="http://schemas.openxmlformats.org/presentationml/2006/ole">
            <mc:AlternateContent xmlns:mc="http://schemas.openxmlformats.org/markup-compatibility/2006">
              <mc:Choice xmlns:v="urn:schemas-microsoft-com:vml" Requires="v">
                <p:oleObj spid="_x0000_s1028" name="Equation" r:id="rId8" imgW="1079280" imgH="419040" progId="Equation.DSMT4">
                  <p:embed/>
                </p:oleObj>
              </mc:Choice>
              <mc:Fallback>
                <p:oleObj name="Equation" r:id="rId8" imgW="1079280" imgH="419040" progId="Equation.DSMT4">
                  <p:embed/>
                  <p:pic>
                    <p:nvPicPr>
                      <p:cNvPr id="0" name=""/>
                      <p:cNvPicPr>
                        <a:picLocks noChangeAspect="1" noChangeArrowheads="1"/>
                      </p:cNvPicPr>
                      <p:nvPr/>
                    </p:nvPicPr>
                    <p:blipFill>
                      <a:blip r:embed="rId9"/>
                      <a:srcRect/>
                      <a:stretch>
                        <a:fillRect/>
                      </a:stretch>
                    </p:blipFill>
                    <p:spPr bwMode="auto">
                      <a:xfrm>
                        <a:off x="7164388" y="4495801"/>
                        <a:ext cx="1827212"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nvPr>
        </p:nvGraphicFramePr>
        <p:xfrm>
          <a:off x="8839201" y="5410200"/>
          <a:ext cx="1374775" cy="666750"/>
        </p:xfrm>
        <a:graphic>
          <a:graphicData uri="http://schemas.openxmlformats.org/presentationml/2006/ole">
            <mc:AlternateContent xmlns:mc="http://schemas.openxmlformats.org/markup-compatibility/2006">
              <mc:Choice xmlns:v="urn:schemas-microsoft-com:vml" Requires="v">
                <p:oleObj spid="_x0000_s1029" name="Equation" r:id="rId10" imgW="812520" imgH="393480" progId="Equation.DSMT4">
                  <p:embed/>
                </p:oleObj>
              </mc:Choice>
              <mc:Fallback>
                <p:oleObj name="Equation" r:id="rId10" imgW="812520" imgH="393480" progId="Equation.DSMT4">
                  <p:embed/>
                  <p:pic>
                    <p:nvPicPr>
                      <p:cNvPr id="0" name=""/>
                      <p:cNvPicPr>
                        <a:picLocks noChangeAspect="1" noChangeArrowheads="1"/>
                      </p:cNvPicPr>
                      <p:nvPr/>
                    </p:nvPicPr>
                    <p:blipFill>
                      <a:blip r:embed="rId11"/>
                      <a:srcRect/>
                      <a:stretch>
                        <a:fillRect/>
                      </a:stretch>
                    </p:blipFill>
                    <p:spPr bwMode="auto">
                      <a:xfrm>
                        <a:off x="8839201" y="5410200"/>
                        <a:ext cx="13747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876800" y="1981201"/>
            <a:ext cx="990600" cy="584775"/>
          </a:xfrm>
          <a:prstGeom prst="rect">
            <a:avLst/>
          </a:prstGeom>
          <a:noFill/>
        </p:spPr>
        <p:txBody>
          <a:bodyPr wrap="square" rtlCol="0">
            <a:spAutoFit/>
          </a:bodyPr>
          <a:lstStyle/>
          <a:p>
            <a:r>
              <a:rPr lang="en-US" sz="3200" b="1" dirty="0">
                <a:solidFill>
                  <a:srgbClr val="FF0000"/>
                </a:solidFill>
              </a:rPr>
              <a:t>11</a:t>
            </a:r>
            <a:endParaRPr lang="en-US" sz="3200" b="1" dirty="0">
              <a:solidFill>
                <a:srgbClr val="FF0000"/>
              </a:solidFill>
            </a:endParaRPr>
          </a:p>
        </p:txBody>
      </p:sp>
      <p:graphicFrame>
        <p:nvGraphicFramePr>
          <p:cNvPr id="10" name="Object 9"/>
          <p:cNvGraphicFramePr>
            <a:graphicFrameLocks noChangeAspect="1"/>
          </p:cNvGraphicFramePr>
          <p:nvPr>
            <p:extLst/>
          </p:nvPr>
        </p:nvGraphicFramePr>
        <p:xfrm>
          <a:off x="4078979" y="6077486"/>
          <a:ext cx="2386012" cy="709613"/>
        </p:xfrm>
        <a:graphic>
          <a:graphicData uri="http://schemas.openxmlformats.org/presentationml/2006/ole">
            <mc:AlternateContent xmlns:mc="http://schemas.openxmlformats.org/markup-compatibility/2006">
              <mc:Choice xmlns:v="urn:schemas-microsoft-com:vml" Requires="v">
                <p:oleObj spid="_x0000_s1030" name="Equation" r:id="rId12" imgW="1409400" imgH="419040" progId="Equation.DSMT4">
                  <p:embed/>
                </p:oleObj>
              </mc:Choice>
              <mc:Fallback>
                <p:oleObj name="Equation" r:id="rId12" imgW="1409400" imgH="419040" progId="Equation.DSMT4">
                  <p:embed/>
                  <p:pic>
                    <p:nvPicPr>
                      <p:cNvPr id="0" name=""/>
                      <p:cNvPicPr>
                        <a:picLocks noChangeAspect="1" noChangeArrowheads="1"/>
                      </p:cNvPicPr>
                      <p:nvPr/>
                    </p:nvPicPr>
                    <p:blipFill>
                      <a:blip r:embed="rId13"/>
                      <a:srcRect/>
                      <a:stretch>
                        <a:fillRect/>
                      </a:stretch>
                    </p:blipFill>
                    <p:spPr bwMode="auto">
                      <a:xfrm>
                        <a:off x="4078979" y="6077486"/>
                        <a:ext cx="2386012"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2701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buFont typeface="+mj-lt"/>
              <a:buAutoNum type="arabicPeriod" startAt="2"/>
            </a:pPr>
            <a:r>
              <a:rPr lang="en-US" sz="2400" dirty="0"/>
              <a:t>The Venn diagram displays the results of a survey of 100 families </a:t>
            </a:r>
            <a:r>
              <a:rPr lang="en-US" sz="2400" dirty="0"/>
              <a:t>regarding </a:t>
            </a:r>
            <a:r>
              <a:rPr lang="en-US" sz="2400" dirty="0"/>
              <a:t>technology in their homes. Computer (C), VCR (V) and fax machine (F).</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47800"/>
            <a:ext cx="4241390" cy="4419600"/>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4800600" y="4724401"/>
            <a:ext cx="990600" cy="584775"/>
          </a:xfrm>
          <a:prstGeom prst="rect">
            <a:avLst/>
          </a:prstGeom>
          <a:noFill/>
        </p:spPr>
        <p:txBody>
          <a:bodyPr wrap="square" rtlCol="0">
            <a:spAutoFit/>
          </a:bodyPr>
          <a:lstStyle/>
          <a:p>
            <a:r>
              <a:rPr lang="en-US" sz="3200" b="1" dirty="0">
                <a:solidFill>
                  <a:srgbClr val="FF0000"/>
                </a:solidFill>
              </a:rPr>
              <a:t>3</a:t>
            </a:r>
            <a:endParaRPr lang="en-US" sz="3200" b="1" dirty="0">
              <a:solidFill>
                <a:srgbClr val="FF0000"/>
              </a:solidFill>
            </a:endParaRPr>
          </a:p>
        </p:txBody>
      </p:sp>
      <p:sp>
        <p:nvSpPr>
          <p:cNvPr id="4" name="TextBox 3"/>
          <p:cNvSpPr txBox="1"/>
          <p:nvPr/>
        </p:nvSpPr>
        <p:spPr>
          <a:xfrm>
            <a:off x="6629400" y="1447801"/>
            <a:ext cx="3581400" cy="4893647"/>
          </a:xfrm>
          <a:prstGeom prst="rect">
            <a:avLst/>
          </a:prstGeom>
          <a:noFill/>
        </p:spPr>
        <p:txBody>
          <a:bodyPr wrap="square" rtlCol="0">
            <a:spAutoFit/>
          </a:bodyPr>
          <a:lstStyle/>
          <a:p>
            <a:r>
              <a:rPr lang="en-US" sz="2400" dirty="0"/>
              <a:t>How many families have:</a:t>
            </a:r>
          </a:p>
          <a:p>
            <a:pPr marL="342900" indent="-342900">
              <a:buFont typeface="+mj-lt"/>
              <a:buAutoNum type="alphaLcParenR"/>
            </a:pPr>
            <a:r>
              <a:rPr lang="en-US" sz="2400" dirty="0"/>
              <a:t>a computer at home</a:t>
            </a:r>
            <a:r>
              <a:rPr lang="en-US" sz="2400" dirty="0"/>
              <a:t>?</a:t>
            </a:r>
          </a:p>
          <a:p>
            <a:pPr marL="342900" indent="-342900">
              <a:buFont typeface="+mj-lt"/>
              <a:buAutoNum type="alphaLcParenR"/>
            </a:pPr>
            <a:endParaRPr lang="en-US" sz="2400" dirty="0"/>
          </a:p>
          <a:p>
            <a:pPr marL="342900" indent="-342900">
              <a:buFont typeface="+mj-lt"/>
              <a:buAutoNum type="alphaLcParenR"/>
            </a:pPr>
            <a:r>
              <a:rPr lang="en-US" sz="2400" dirty="0"/>
              <a:t>all three machines</a:t>
            </a:r>
            <a:r>
              <a:rPr lang="en-US" sz="2400" dirty="0"/>
              <a:t>?</a:t>
            </a:r>
          </a:p>
          <a:p>
            <a:pPr marL="342900" indent="-342900">
              <a:buFont typeface="+mj-lt"/>
              <a:buAutoNum type="alphaLcParenR"/>
            </a:pPr>
            <a:endParaRPr lang="en-US" sz="2400" dirty="0"/>
          </a:p>
          <a:p>
            <a:pPr marL="342900" indent="-342900">
              <a:buFont typeface="+mj-lt"/>
              <a:buAutoNum type="alphaLcParenR"/>
            </a:pPr>
            <a:r>
              <a:rPr lang="en-US" sz="2400" dirty="0"/>
              <a:t>none of the machines in their home</a:t>
            </a:r>
            <a:r>
              <a:rPr lang="en-US" sz="2400" dirty="0"/>
              <a:t>?</a:t>
            </a:r>
          </a:p>
          <a:p>
            <a:pPr marL="342900" indent="-342900">
              <a:buFont typeface="+mj-lt"/>
              <a:buAutoNum type="alphaLcParenR"/>
            </a:pPr>
            <a:endParaRPr lang="en-US" sz="2400" dirty="0"/>
          </a:p>
          <a:p>
            <a:pPr marL="342900" indent="-342900">
              <a:buFont typeface="+mj-lt"/>
              <a:buAutoNum type="alphaLcParenR"/>
            </a:pPr>
            <a:r>
              <a:rPr lang="en-US" sz="2400" dirty="0"/>
              <a:t>no fax machine</a:t>
            </a:r>
            <a:r>
              <a:rPr lang="en-US" sz="2400" dirty="0"/>
              <a:t>?</a:t>
            </a:r>
          </a:p>
          <a:p>
            <a:pPr marL="342900" indent="-342900">
              <a:buFont typeface="+mj-lt"/>
              <a:buAutoNum type="alphaLcParenR"/>
            </a:pPr>
            <a:endParaRPr lang="en-US" sz="2400" dirty="0"/>
          </a:p>
          <a:p>
            <a:pPr marL="342900" indent="-342900">
              <a:buFont typeface="+mj-lt"/>
              <a:buAutoNum type="alphaLcParenR"/>
            </a:pPr>
            <a:r>
              <a:rPr lang="en-US" sz="2400" dirty="0"/>
              <a:t>a computer and a VCR</a:t>
            </a:r>
            <a:r>
              <a:rPr lang="en-US" sz="2400" dirty="0"/>
              <a:t>?</a:t>
            </a:r>
          </a:p>
          <a:p>
            <a:pPr marL="342900" indent="-342900">
              <a:buFont typeface="+mj-lt"/>
              <a:buAutoNum type="alphaLcParenR"/>
            </a:pPr>
            <a:endParaRPr lang="en-US" sz="2400" dirty="0"/>
          </a:p>
          <a:p>
            <a:pPr marL="342900" indent="-342900">
              <a:buFont typeface="+mj-lt"/>
              <a:buAutoNum type="alphaLcParenR"/>
            </a:pPr>
            <a:r>
              <a:rPr lang="en-US" sz="2400" dirty="0"/>
              <a:t>a VCR or a computer?</a:t>
            </a:r>
          </a:p>
        </p:txBody>
      </p:sp>
      <p:sp>
        <p:nvSpPr>
          <p:cNvPr id="8" name="TextBox 7"/>
          <p:cNvSpPr txBox="1"/>
          <p:nvPr/>
        </p:nvSpPr>
        <p:spPr>
          <a:xfrm>
            <a:off x="7315200" y="2119700"/>
            <a:ext cx="2440092" cy="461665"/>
          </a:xfrm>
          <a:prstGeom prst="rect">
            <a:avLst/>
          </a:prstGeom>
          <a:noFill/>
        </p:spPr>
        <p:txBody>
          <a:bodyPr wrap="none" rtlCol="0">
            <a:spAutoFit/>
          </a:bodyPr>
          <a:lstStyle/>
          <a:p>
            <a:r>
              <a:rPr lang="en-US" sz="2400" b="1" dirty="0">
                <a:solidFill>
                  <a:srgbClr val="FF0000"/>
                </a:solidFill>
              </a:rPr>
              <a:t>62 + 5 + 4 + 7 = 78</a:t>
            </a:r>
            <a:endParaRPr lang="en-US" sz="2400" b="1" dirty="0">
              <a:solidFill>
                <a:srgbClr val="FF0000"/>
              </a:solidFill>
            </a:endParaRPr>
          </a:p>
        </p:txBody>
      </p:sp>
      <p:sp>
        <p:nvSpPr>
          <p:cNvPr id="10" name="TextBox 9"/>
          <p:cNvSpPr txBox="1"/>
          <p:nvPr/>
        </p:nvSpPr>
        <p:spPr>
          <a:xfrm>
            <a:off x="8882937" y="2925128"/>
            <a:ext cx="340158" cy="461665"/>
          </a:xfrm>
          <a:prstGeom prst="rect">
            <a:avLst/>
          </a:prstGeom>
          <a:noFill/>
        </p:spPr>
        <p:txBody>
          <a:bodyPr wrap="none" rtlCol="0">
            <a:spAutoFit/>
          </a:bodyPr>
          <a:lstStyle/>
          <a:p>
            <a:r>
              <a:rPr lang="en-US" sz="2400" b="1" dirty="0">
                <a:solidFill>
                  <a:srgbClr val="FF0000"/>
                </a:solidFill>
              </a:rPr>
              <a:t>5</a:t>
            </a:r>
            <a:endParaRPr lang="en-US" sz="2400" b="1" dirty="0">
              <a:solidFill>
                <a:srgbClr val="FF0000"/>
              </a:solidFill>
            </a:endParaRPr>
          </a:p>
        </p:txBody>
      </p:sp>
      <p:sp>
        <p:nvSpPr>
          <p:cNvPr id="11" name="TextBox 10"/>
          <p:cNvSpPr txBox="1"/>
          <p:nvPr/>
        </p:nvSpPr>
        <p:spPr>
          <a:xfrm>
            <a:off x="8816844" y="3894624"/>
            <a:ext cx="340158" cy="461665"/>
          </a:xfrm>
          <a:prstGeom prst="rect">
            <a:avLst/>
          </a:prstGeom>
          <a:noFill/>
        </p:spPr>
        <p:txBody>
          <a:bodyPr wrap="none" rtlCol="0">
            <a:spAutoFit/>
          </a:bodyPr>
          <a:lstStyle/>
          <a:p>
            <a:r>
              <a:rPr lang="en-US" sz="2400" b="1" dirty="0">
                <a:solidFill>
                  <a:srgbClr val="FF0000"/>
                </a:solidFill>
              </a:rPr>
              <a:t>3</a:t>
            </a:r>
            <a:endParaRPr lang="en-US" sz="2400" b="1" dirty="0">
              <a:solidFill>
                <a:srgbClr val="FF0000"/>
              </a:solidFill>
            </a:endParaRPr>
          </a:p>
        </p:txBody>
      </p:sp>
      <p:sp>
        <p:nvSpPr>
          <p:cNvPr id="12" name="TextBox 11"/>
          <p:cNvSpPr txBox="1"/>
          <p:nvPr/>
        </p:nvSpPr>
        <p:spPr>
          <a:xfrm>
            <a:off x="7093782" y="4785955"/>
            <a:ext cx="2787943" cy="461665"/>
          </a:xfrm>
          <a:prstGeom prst="rect">
            <a:avLst/>
          </a:prstGeom>
          <a:noFill/>
        </p:spPr>
        <p:txBody>
          <a:bodyPr wrap="none" rtlCol="0">
            <a:spAutoFit/>
          </a:bodyPr>
          <a:lstStyle/>
          <a:p>
            <a:r>
              <a:rPr lang="en-US" sz="2400" b="1" dirty="0">
                <a:solidFill>
                  <a:srgbClr val="FF0000"/>
                </a:solidFill>
              </a:rPr>
              <a:t>(18 + 62 + 7) + 3 = 90</a:t>
            </a:r>
            <a:endParaRPr lang="en-US" sz="2400" b="1" dirty="0">
              <a:solidFill>
                <a:srgbClr val="FF0000"/>
              </a:solidFill>
            </a:endParaRPr>
          </a:p>
        </p:txBody>
      </p:sp>
      <p:sp>
        <p:nvSpPr>
          <p:cNvPr id="13" name="TextBox 12"/>
          <p:cNvSpPr txBox="1"/>
          <p:nvPr/>
        </p:nvSpPr>
        <p:spPr>
          <a:xfrm>
            <a:off x="7164357" y="5486401"/>
            <a:ext cx="1545616" cy="461665"/>
          </a:xfrm>
          <a:prstGeom prst="rect">
            <a:avLst/>
          </a:prstGeom>
          <a:noFill/>
        </p:spPr>
        <p:txBody>
          <a:bodyPr wrap="none" rtlCol="0">
            <a:spAutoFit/>
          </a:bodyPr>
          <a:lstStyle/>
          <a:p>
            <a:r>
              <a:rPr lang="en-US" sz="2400" b="1" dirty="0">
                <a:solidFill>
                  <a:srgbClr val="FF0000"/>
                </a:solidFill>
              </a:rPr>
              <a:t>62 + 5 = 67</a:t>
            </a:r>
            <a:endParaRPr lang="en-US" sz="2400" b="1" dirty="0">
              <a:solidFill>
                <a:srgbClr val="FF0000"/>
              </a:solidFill>
            </a:endParaRPr>
          </a:p>
        </p:txBody>
      </p:sp>
      <p:sp>
        <p:nvSpPr>
          <p:cNvPr id="14" name="TextBox 13"/>
          <p:cNvSpPr txBox="1"/>
          <p:nvPr/>
        </p:nvSpPr>
        <p:spPr>
          <a:xfrm>
            <a:off x="7071815" y="6248401"/>
            <a:ext cx="3490058" cy="461665"/>
          </a:xfrm>
          <a:prstGeom prst="rect">
            <a:avLst/>
          </a:prstGeom>
          <a:noFill/>
        </p:spPr>
        <p:txBody>
          <a:bodyPr wrap="none" rtlCol="0">
            <a:spAutoFit/>
          </a:bodyPr>
          <a:lstStyle/>
          <a:p>
            <a:r>
              <a:rPr lang="en-US" sz="2400" b="1" dirty="0">
                <a:solidFill>
                  <a:srgbClr val="FF0000"/>
                </a:solidFill>
              </a:rPr>
              <a:t>18 + 0 + 62 + 5 + 7 + 4 = 96</a:t>
            </a:r>
            <a:endParaRPr lang="en-US" sz="2400" b="1" dirty="0">
              <a:solidFill>
                <a:srgbClr val="FF0000"/>
              </a:solidFill>
            </a:endParaRPr>
          </a:p>
        </p:txBody>
      </p:sp>
    </p:spTree>
    <p:extLst>
      <p:ext uri="{BB962C8B-B14F-4D97-AF65-F5344CB8AC3E}">
        <p14:creationId xmlns:p14="http://schemas.microsoft.com/office/powerpoint/2010/main" val="206806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buFont typeface="+mj-lt"/>
              <a:buAutoNum type="arabicPeriod" startAt="3"/>
            </a:pPr>
            <a:r>
              <a:rPr lang="en-US" sz="2000" dirty="0"/>
              <a:t>Each member of a sports club plays at least one of soccer, rugby or tennis. The following is known: 43 members play tennis, 11 play tennis &amp; rugby, 7 play tennis &amp; soccer, 6 play soccer &amp; rugby, 84 play rugby or tennis, 68 play soccer or rugby and 4 play all three sports. </a:t>
            </a:r>
            <a:br>
              <a:rPr lang="en-US" sz="2000" dirty="0"/>
            </a:br>
            <a:endParaRPr lang="en-US" sz="2000" dirty="0"/>
          </a:p>
        </p:txBody>
      </p:sp>
      <p:sp>
        <p:nvSpPr>
          <p:cNvPr id="3" name="Rectangle 2"/>
          <p:cNvSpPr/>
          <p:nvPr/>
        </p:nvSpPr>
        <p:spPr>
          <a:xfrm>
            <a:off x="2514600" y="1371601"/>
            <a:ext cx="4572000" cy="646331"/>
          </a:xfrm>
          <a:prstGeom prst="rect">
            <a:avLst/>
          </a:prstGeom>
        </p:spPr>
        <p:txBody>
          <a:bodyPr>
            <a:spAutoFit/>
          </a:bodyPr>
          <a:lstStyle/>
          <a:p>
            <a:r>
              <a:rPr lang="en-US" dirty="0"/>
              <a:t>a)  Display the data in a Venn Diagram</a:t>
            </a:r>
          </a:p>
          <a:p>
            <a:r>
              <a:rPr lang="en-US" dirty="0"/>
              <a:t>b</a:t>
            </a:r>
            <a:r>
              <a:rPr lang="en-US" dirty="0"/>
              <a:t>)  How many members does the club have?</a:t>
            </a:r>
          </a:p>
        </p:txBody>
      </p:sp>
      <p:grpSp>
        <p:nvGrpSpPr>
          <p:cNvPr id="19" name="Group 18"/>
          <p:cNvGrpSpPr/>
          <p:nvPr/>
        </p:nvGrpSpPr>
        <p:grpSpPr>
          <a:xfrm>
            <a:off x="2895600" y="2286000"/>
            <a:ext cx="2819400" cy="2514600"/>
            <a:chOff x="1371600" y="2286000"/>
            <a:chExt cx="2819400" cy="2514600"/>
          </a:xfrm>
        </p:grpSpPr>
        <p:sp>
          <p:nvSpPr>
            <p:cNvPr id="4" name="Oval 3"/>
            <p:cNvSpPr/>
            <p:nvPr/>
          </p:nvSpPr>
          <p:spPr>
            <a:xfrm>
              <a:off x="1371600" y="2286000"/>
              <a:ext cx="2819400" cy="2514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77875" y="2558534"/>
              <a:ext cx="803425" cy="369332"/>
            </a:xfrm>
            <a:prstGeom prst="rect">
              <a:avLst/>
            </a:prstGeom>
            <a:noFill/>
          </p:spPr>
          <p:txBody>
            <a:bodyPr wrap="none" rtlCol="0">
              <a:spAutoFit/>
            </a:bodyPr>
            <a:lstStyle/>
            <a:p>
              <a:r>
                <a:rPr lang="en-US" dirty="0"/>
                <a:t>Soccer</a:t>
              </a:r>
              <a:endParaRPr lang="en-US" dirty="0"/>
            </a:p>
          </p:txBody>
        </p:sp>
      </p:grpSp>
      <p:grpSp>
        <p:nvGrpSpPr>
          <p:cNvPr id="20" name="Group 19"/>
          <p:cNvGrpSpPr/>
          <p:nvPr/>
        </p:nvGrpSpPr>
        <p:grpSpPr>
          <a:xfrm>
            <a:off x="4811486" y="2307771"/>
            <a:ext cx="2819400" cy="2514600"/>
            <a:chOff x="3287486" y="2307771"/>
            <a:chExt cx="2819400" cy="2514600"/>
          </a:xfrm>
        </p:grpSpPr>
        <p:sp>
          <p:nvSpPr>
            <p:cNvPr id="5" name="Oval 4"/>
            <p:cNvSpPr/>
            <p:nvPr/>
          </p:nvSpPr>
          <p:spPr>
            <a:xfrm>
              <a:off x="3287486" y="2307771"/>
              <a:ext cx="2819400" cy="2514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43400" y="2526268"/>
              <a:ext cx="765402" cy="369332"/>
            </a:xfrm>
            <a:prstGeom prst="rect">
              <a:avLst/>
            </a:prstGeom>
            <a:noFill/>
          </p:spPr>
          <p:txBody>
            <a:bodyPr wrap="none" rtlCol="0">
              <a:spAutoFit/>
            </a:bodyPr>
            <a:lstStyle/>
            <a:p>
              <a:r>
                <a:rPr lang="en-US" dirty="0"/>
                <a:t>Rugby</a:t>
              </a:r>
              <a:endParaRPr lang="en-US" dirty="0"/>
            </a:p>
          </p:txBody>
        </p:sp>
      </p:grpSp>
      <p:grpSp>
        <p:nvGrpSpPr>
          <p:cNvPr id="21" name="Group 20"/>
          <p:cNvGrpSpPr/>
          <p:nvPr/>
        </p:nvGrpSpPr>
        <p:grpSpPr>
          <a:xfrm>
            <a:off x="3733800" y="3810000"/>
            <a:ext cx="2819400" cy="2514600"/>
            <a:chOff x="2209800" y="3810000"/>
            <a:chExt cx="2819400" cy="2514600"/>
          </a:xfrm>
        </p:grpSpPr>
        <p:sp>
          <p:nvSpPr>
            <p:cNvPr id="6" name="Oval 5"/>
            <p:cNvSpPr/>
            <p:nvPr/>
          </p:nvSpPr>
          <p:spPr>
            <a:xfrm>
              <a:off x="2209800" y="3810000"/>
              <a:ext cx="2819400" cy="2514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24200" y="5867400"/>
              <a:ext cx="778098" cy="369332"/>
            </a:xfrm>
            <a:prstGeom prst="rect">
              <a:avLst/>
            </a:prstGeom>
            <a:noFill/>
          </p:spPr>
          <p:txBody>
            <a:bodyPr wrap="none" rtlCol="0">
              <a:spAutoFit/>
            </a:bodyPr>
            <a:lstStyle/>
            <a:p>
              <a:r>
                <a:rPr lang="en-US" dirty="0"/>
                <a:t>Tennis</a:t>
              </a:r>
              <a:endParaRPr lang="en-US" dirty="0"/>
            </a:p>
          </p:txBody>
        </p:sp>
      </p:grpSp>
      <p:sp>
        <p:nvSpPr>
          <p:cNvPr id="10" name="TextBox 9"/>
          <p:cNvSpPr txBox="1"/>
          <p:nvPr/>
        </p:nvSpPr>
        <p:spPr>
          <a:xfrm>
            <a:off x="5076629" y="3886201"/>
            <a:ext cx="340158" cy="461665"/>
          </a:xfrm>
          <a:prstGeom prst="rect">
            <a:avLst/>
          </a:prstGeom>
          <a:noFill/>
        </p:spPr>
        <p:txBody>
          <a:bodyPr wrap="none" rtlCol="0">
            <a:spAutoFit/>
          </a:bodyPr>
          <a:lstStyle/>
          <a:p>
            <a:r>
              <a:rPr lang="en-US" sz="2400" b="1" dirty="0">
                <a:solidFill>
                  <a:srgbClr val="3333CC"/>
                </a:solidFill>
              </a:rPr>
              <a:t>4</a:t>
            </a:r>
            <a:endParaRPr lang="en-US" sz="2400" b="1" dirty="0">
              <a:solidFill>
                <a:srgbClr val="3333CC"/>
              </a:solidFill>
            </a:endParaRPr>
          </a:p>
        </p:txBody>
      </p:sp>
      <p:sp>
        <p:nvSpPr>
          <p:cNvPr id="11" name="TextBox 10"/>
          <p:cNvSpPr txBox="1"/>
          <p:nvPr/>
        </p:nvSpPr>
        <p:spPr>
          <a:xfrm>
            <a:off x="5698441" y="4223267"/>
            <a:ext cx="340158" cy="461665"/>
          </a:xfrm>
          <a:prstGeom prst="rect">
            <a:avLst/>
          </a:prstGeom>
          <a:noFill/>
        </p:spPr>
        <p:txBody>
          <a:bodyPr wrap="none" rtlCol="0">
            <a:spAutoFit/>
          </a:bodyPr>
          <a:lstStyle/>
          <a:p>
            <a:r>
              <a:rPr lang="en-US" sz="2400" b="1" dirty="0">
                <a:solidFill>
                  <a:srgbClr val="3333CC"/>
                </a:solidFill>
              </a:rPr>
              <a:t>7</a:t>
            </a:r>
            <a:endParaRPr lang="en-US" sz="2400" b="1" dirty="0">
              <a:solidFill>
                <a:srgbClr val="3333CC"/>
              </a:solidFill>
            </a:endParaRPr>
          </a:p>
        </p:txBody>
      </p:sp>
      <p:sp>
        <p:nvSpPr>
          <p:cNvPr id="12" name="TextBox 11"/>
          <p:cNvSpPr txBox="1"/>
          <p:nvPr/>
        </p:nvSpPr>
        <p:spPr>
          <a:xfrm>
            <a:off x="4346514" y="4049487"/>
            <a:ext cx="340158" cy="461665"/>
          </a:xfrm>
          <a:prstGeom prst="rect">
            <a:avLst/>
          </a:prstGeom>
          <a:noFill/>
        </p:spPr>
        <p:txBody>
          <a:bodyPr wrap="none" rtlCol="0">
            <a:spAutoFit/>
          </a:bodyPr>
          <a:lstStyle/>
          <a:p>
            <a:r>
              <a:rPr lang="en-US" sz="2400" b="1" dirty="0">
                <a:solidFill>
                  <a:srgbClr val="3333CC"/>
                </a:solidFill>
              </a:rPr>
              <a:t>3</a:t>
            </a:r>
            <a:endParaRPr lang="en-US" sz="2400" b="1" dirty="0">
              <a:solidFill>
                <a:srgbClr val="3333CC"/>
              </a:solidFill>
            </a:endParaRPr>
          </a:p>
        </p:txBody>
      </p:sp>
      <p:sp>
        <p:nvSpPr>
          <p:cNvPr id="13" name="TextBox 12"/>
          <p:cNvSpPr txBox="1"/>
          <p:nvPr/>
        </p:nvSpPr>
        <p:spPr>
          <a:xfrm>
            <a:off x="5118939" y="3173969"/>
            <a:ext cx="340158" cy="461665"/>
          </a:xfrm>
          <a:prstGeom prst="rect">
            <a:avLst/>
          </a:prstGeom>
          <a:noFill/>
        </p:spPr>
        <p:txBody>
          <a:bodyPr wrap="none" rtlCol="0">
            <a:spAutoFit/>
          </a:bodyPr>
          <a:lstStyle/>
          <a:p>
            <a:r>
              <a:rPr lang="en-US" sz="2400" b="1" dirty="0">
                <a:solidFill>
                  <a:srgbClr val="3333CC"/>
                </a:solidFill>
              </a:rPr>
              <a:t>2</a:t>
            </a:r>
            <a:endParaRPr lang="en-US" sz="2400" b="1" dirty="0">
              <a:solidFill>
                <a:srgbClr val="3333CC"/>
              </a:solidFill>
            </a:endParaRPr>
          </a:p>
        </p:txBody>
      </p:sp>
      <p:sp>
        <p:nvSpPr>
          <p:cNvPr id="14" name="TextBox 13"/>
          <p:cNvSpPr txBox="1"/>
          <p:nvPr/>
        </p:nvSpPr>
        <p:spPr>
          <a:xfrm>
            <a:off x="4836142" y="5067301"/>
            <a:ext cx="495649" cy="461665"/>
          </a:xfrm>
          <a:prstGeom prst="rect">
            <a:avLst/>
          </a:prstGeom>
          <a:noFill/>
        </p:spPr>
        <p:txBody>
          <a:bodyPr wrap="none" rtlCol="0">
            <a:spAutoFit/>
          </a:bodyPr>
          <a:lstStyle/>
          <a:p>
            <a:r>
              <a:rPr lang="en-US" sz="2400" b="1" dirty="0">
                <a:solidFill>
                  <a:srgbClr val="3333CC"/>
                </a:solidFill>
              </a:rPr>
              <a:t>29</a:t>
            </a:r>
            <a:endParaRPr lang="en-US" sz="2400" b="1" dirty="0">
              <a:solidFill>
                <a:srgbClr val="3333CC"/>
              </a:solidFill>
            </a:endParaRPr>
          </a:p>
        </p:txBody>
      </p:sp>
      <p:sp>
        <p:nvSpPr>
          <p:cNvPr id="15" name="TextBox 14"/>
          <p:cNvSpPr txBox="1"/>
          <p:nvPr/>
        </p:nvSpPr>
        <p:spPr>
          <a:xfrm>
            <a:off x="5881941" y="3240065"/>
            <a:ext cx="1495922" cy="461665"/>
          </a:xfrm>
          <a:prstGeom prst="rect">
            <a:avLst/>
          </a:prstGeom>
          <a:noFill/>
        </p:spPr>
        <p:txBody>
          <a:bodyPr wrap="none" rtlCol="0">
            <a:spAutoFit/>
          </a:bodyPr>
          <a:lstStyle/>
          <a:p>
            <a:r>
              <a:rPr lang="en-US" dirty="0"/>
              <a:t>84-43-2  = </a:t>
            </a:r>
            <a:r>
              <a:rPr lang="en-US" sz="2400" b="1" dirty="0">
                <a:solidFill>
                  <a:srgbClr val="3333CC"/>
                </a:solidFill>
              </a:rPr>
              <a:t>39</a:t>
            </a:r>
            <a:endParaRPr lang="en-US" sz="2400" b="1" dirty="0">
              <a:solidFill>
                <a:srgbClr val="3333CC"/>
              </a:solidFill>
            </a:endParaRPr>
          </a:p>
        </p:txBody>
      </p:sp>
      <p:sp>
        <p:nvSpPr>
          <p:cNvPr id="16" name="TextBox 15"/>
          <p:cNvSpPr txBox="1"/>
          <p:nvPr/>
        </p:nvSpPr>
        <p:spPr>
          <a:xfrm>
            <a:off x="2908044" y="3224128"/>
            <a:ext cx="1765227" cy="461665"/>
          </a:xfrm>
          <a:prstGeom prst="rect">
            <a:avLst/>
          </a:prstGeom>
          <a:noFill/>
        </p:spPr>
        <p:txBody>
          <a:bodyPr wrap="none" rtlCol="0">
            <a:spAutoFit/>
          </a:bodyPr>
          <a:lstStyle/>
          <a:p>
            <a:r>
              <a:rPr lang="en-US" dirty="0"/>
              <a:t>68–9–39–7 = </a:t>
            </a:r>
            <a:r>
              <a:rPr lang="en-US" sz="2400" b="1" dirty="0">
                <a:solidFill>
                  <a:srgbClr val="3333CC"/>
                </a:solidFill>
              </a:rPr>
              <a:t>13</a:t>
            </a:r>
            <a:endParaRPr lang="en-US" sz="2400" b="1" dirty="0">
              <a:solidFill>
                <a:srgbClr val="3333CC"/>
              </a:solidFill>
            </a:endParaRPr>
          </a:p>
        </p:txBody>
      </p:sp>
      <p:sp>
        <p:nvSpPr>
          <p:cNvPr id="17" name="Rectangle 16"/>
          <p:cNvSpPr/>
          <p:nvPr/>
        </p:nvSpPr>
        <p:spPr>
          <a:xfrm>
            <a:off x="2667000" y="2017932"/>
            <a:ext cx="5181600" cy="4459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305800" y="2895601"/>
            <a:ext cx="1981200" cy="646331"/>
          </a:xfrm>
          <a:prstGeom prst="rect">
            <a:avLst/>
          </a:prstGeom>
          <a:noFill/>
        </p:spPr>
        <p:txBody>
          <a:bodyPr wrap="square" rtlCol="0">
            <a:spAutoFit/>
          </a:bodyPr>
          <a:lstStyle/>
          <a:p>
            <a:r>
              <a:rPr lang="en-US" sz="3600" b="1" dirty="0">
                <a:solidFill>
                  <a:srgbClr val="3333CC"/>
                </a:solidFill>
              </a:rPr>
              <a:t>97 Total</a:t>
            </a:r>
            <a:endParaRPr lang="en-US" sz="3600" b="1" dirty="0">
              <a:solidFill>
                <a:srgbClr val="3333CC"/>
              </a:solidFill>
            </a:endParaRPr>
          </a:p>
        </p:txBody>
      </p:sp>
    </p:spTree>
    <p:extLst>
      <p:ext uri="{BB962C8B-B14F-4D97-AF65-F5344CB8AC3E}">
        <p14:creationId xmlns:p14="http://schemas.microsoft.com/office/powerpoint/2010/main" val="28632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buFont typeface="+mj-lt"/>
              <a:buAutoNum type="arabicPeriod" startAt="4"/>
            </a:pPr>
            <a:r>
              <a:rPr lang="en-US" sz="2400" dirty="0"/>
              <a:t>Of the 28 students in a class, 12 have a part time job, 22 have a part time job or do regular volunteer work, and 4 of the students have a part time job and do regular volunteer work.</a:t>
            </a:r>
          </a:p>
        </p:txBody>
      </p:sp>
      <p:sp>
        <p:nvSpPr>
          <p:cNvPr id="3" name="Rectangle 2"/>
          <p:cNvSpPr/>
          <p:nvPr/>
        </p:nvSpPr>
        <p:spPr>
          <a:xfrm>
            <a:off x="2492829" y="1447800"/>
            <a:ext cx="7848600" cy="923330"/>
          </a:xfrm>
          <a:prstGeom prst="rect">
            <a:avLst/>
          </a:prstGeom>
        </p:spPr>
        <p:txBody>
          <a:bodyPr wrap="square">
            <a:spAutoFit/>
          </a:bodyPr>
          <a:lstStyle/>
          <a:p>
            <a:pPr marL="342900" indent="-342900">
              <a:buFont typeface="+mj-lt"/>
              <a:buAutoNum type="alphaLcParenR"/>
            </a:pPr>
            <a:r>
              <a:rPr lang="en-US" dirty="0"/>
              <a:t>Display </a:t>
            </a:r>
            <a:r>
              <a:rPr lang="en-US" dirty="0"/>
              <a:t>the data in a Venn Diagram.</a:t>
            </a:r>
          </a:p>
          <a:p>
            <a:pPr marL="342900" indent="-342900">
              <a:buFont typeface="+mj-lt"/>
              <a:buAutoNum type="alphaLcParenR"/>
            </a:pPr>
            <a:r>
              <a:rPr lang="en-US" dirty="0"/>
              <a:t>How </a:t>
            </a:r>
            <a:r>
              <a:rPr lang="en-US" dirty="0"/>
              <a:t>many of the students do not have a part time job or do not volunteer regularly?</a:t>
            </a:r>
          </a:p>
        </p:txBody>
      </p:sp>
      <p:grpSp>
        <p:nvGrpSpPr>
          <p:cNvPr id="16" name="Group 15"/>
          <p:cNvGrpSpPr/>
          <p:nvPr/>
        </p:nvGrpSpPr>
        <p:grpSpPr>
          <a:xfrm>
            <a:off x="2718728" y="2875550"/>
            <a:ext cx="2819400" cy="2526877"/>
            <a:chOff x="1194728" y="2875549"/>
            <a:chExt cx="2819400" cy="2526877"/>
          </a:xfrm>
        </p:grpSpPr>
        <p:sp>
          <p:nvSpPr>
            <p:cNvPr id="5" name="Oval 4"/>
            <p:cNvSpPr/>
            <p:nvPr/>
          </p:nvSpPr>
          <p:spPr>
            <a:xfrm>
              <a:off x="1194728" y="2875549"/>
              <a:ext cx="2819400" cy="252687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15491" y="3131212"/>
              <a:ext cx="502061" cy="369332"/>
            </a:xfrm>
            <a:prstGeom prst="rect">
              <a:avLst/>
            </a:prstGeom>
            <a:noFill/>
          </p:spPr>
          <p:txBody>
            <a:bodyPr wrap="none" rtlCol="0">
              <a:spAutoFit/>
            </a:bodyPr>
            <a:lstStyle/>
            <a:p>
              <a:r>
                <a:rPr lang="en-US" dirty="0"/>
                <a:t>Job</a:t>
              </a:r>
              <a:endParaRPr lang="en-US" dirty="0"/>
            </a:p>
          </p:txBody>
        </p:sp>
      </p:grpSp>
      <p:grpSp>
        <p:nvGrpSpPr>
          <p:cNvPr id="7" name="Group 6"/>
          <p:cNvGrpSpPr/>
          <p:nvPr/>
        </p:nvGrpSpPr>
        <p:grpSpPr>
          <a:xfrm>
            <a:off x="4634614" y="2897321"/>
            <a:ext cx="2819400" cy="2526877"/>
            <a:chOff x="3287486" y="2307771"/>
            <a:chExt cx="2819400" cy="2514600"/>
          </a:xfrm>
        </p:grpSpPr>
        <p:sp>
          <p:nvSpPr>
            <p:cNvPr id="8" name="Oval 7"/>
            <p:cNvSpPr/>
            <p:nvPr/>
          </p:nvSpPr>
          <p:spPr>
            <a:xfrm>
              <a:off x="3287486" y="2307771"/>
              <a:ext cx="2819400" cy="2514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43400" y="2526268"/>
              <a:ext cx="1108124" cy="367538"/>
            </a:xfrm>
            <a:prstGeom prst="rect">
              <a:avLst/>
            </a:prstGeom>
            <a:noFill/>
          </p:spPr>
          <p:txBody>
            <a:bodyPr wrap="none" rtlCol="0">
              <a:spAutoFit/>
            </a:bodyPr>
            <a:lstStyle/>
            <a:p>
              <a:r>
                <a:rPr lang="en-US" dirty="0"/>
                <a:t>Volunteer</a:t>
              </a:r>
              <a:endParaRPr lang="en-US" dirty="0"/>
            </a:p>
          </p:txBody>
        </p:sp>
      </p:grpSp>
      <p:sp>
        <p:nvSpPr>
          <p:cNvPr id="10" name="TextBox 9"/>
          <p:cNvSpPr txBox="1"/>
          <p:nvPr/>
        </p:nvSpPr>
        <p:spPr>
          <a:xfrm>
            <a:off x="4942067" y="3763519"/>
            <a:ext cx="340158" cy="461665"/>
          </a:xfrm>
          <a:prstGeom prst="rect">
            <a:avLst/>
          </a:prstGeom>
          <a:noFill/>
        </p:spPr>
        <p:txBody>
          <a:bodyPr wrap="none" rtlCol="0">
            <a:spAutoFit/>
          </a:bodyPr>
          <a:lstStyle/>
          <a:p>
            <a:r>
              <a:rPr lang="en-US" sz="2400" b="1" dirty="0">
                <a:solidFill>
                  <a:srgbClr val="3333CC"/>
                </a:solidFill>
              </a:rPr>
              <a:t>4</a:t>
            </a:r>
            <a:endParaRPr lang="en-US" sz="2400" b="1" dirty="0">
              <a:solidFill>
                <a:srgbClr val="3333CC"/>
              </a:solidFill>
            </a:endParaRPr>
          </a:p>
        </p:txBody>
      </p:sp>
      <p:sp>
        <p:nvSpPr>
          <p:cNvPr id="11" name="TextBox 10"/>
          <p:cNvSpPr txBox="1"/>
          <p:nvPr/>
        </p:nvSpPr>
        <p:spPr>
          <a:xfrm>
            <a:off x="5705070" y="3829615"/>
            <a:ext cx="495649" cy="461665"/>
          </a:xfrm>
          <a:prstGeom prst="rect">
            <a:avLst/>
          </a:prstGeom>
          <a:noFill/>
        </p:spPr>
        <p:txBody>
          <a:bodyPr wrap="none" rtlCol="0">
            <a:spAutoFit/>
          </a:bodyPr>
          <a:lstStyle/>
          <a:p>
            <a:r>
              <a:rPr lang="en-US" sz="2400" b="1" dirty="0">
                <a:solidFill>
                  <a:srgbClr val="3333CC"/>
                </a:solidFill>
              </a:rPr>
              <a:t>10</a:t>
            </a:r>
            <a:endParaRPr lang="en-US" sz="2400" b="1" dirty="0">
              <a:solidFill>
                <a:srgbClr val="3333CC"/>
              </a:solidFill>
            </a:endParaRPr>
          </a:p>
        </p:txBody>
      </p:sp>
      <p:sp>
        <p:nvSpPr>
          <p:cNvPr id="12" name="TextBox 11"/>
          <p:cNvSpPr txBox="1"/>
          <p:nvPr/>
        </p:nvSpPr>
        <p:spPr>
          <a:xfrm>
            <a:off x="3739491" y="3829615"/>
            <a:ext cx="340158" cy="461665"/>
          </a:xfrm>
          <a:prstGeom prst="rect">
            <a:avLst/>
          </a:prstGeom>
          <a:noFill/>
        </p:spPr>
        <p:txBody>
          <a:bodyPr wrap="none" rtlCol="0">
            <a:spAutoFit/>
          </a:bodyPr>
          <a:lstStyle/>
          <a:p>
            <a:r>
              <a:rPr lang="en-US" sz="2400" b="1" dirty="0">
                <a:solidFill>
                  <a:srgbClr val="3333CC"/>
                </a:solidFill>
              </a:rPr>
              <a:t>8</a:t>
            </a:r>
            <a:endParaRPr lang="en-US" sz="2400" b="1" dirty="0">
              <a:solidFill>
                <a:srgbClr val="3333CC"/>
              </a:solidFill>
            </a:endParaRPr>
          </a:p>
        </p:txBody>
      </p:sp>
      <p:sp>
        <p:nvSpPr>
          <p:cNvPr id="13" name="Rectangle 12"/>
          <p:cNvSpPr/>
          <p:nvPr/>
        </p:nvSpPr>
        <p:spPr>
          <a:xfrm>
            <a:off x="2528139" y="2371131"/>
            <a:ext cx="5181600" cy="33238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933924" y="2514601"/>
            <a:ext cx="340158" cy="461665"/>
          </a:xfrm>
          <a:prstGeom prst="rect">
            <a:avLst/>
          </a:prstGeom>
          <a:noFill/>
        </p:spPr>
        <p:txBody>
          <a:bodyPr wrap="none" rtlCol="0">
            <a:spAutoFit/>
          </a:bodyPr>
          <a:lstStyle/>
          <a:p>
            <a:r>
              <a:rPr lang="en-US" sz="2400" b="1" dirty="0">
                <a:solidFill>
                  <a:srgbClr val="3333CC"/>
                </a:solidFill>
              </a:rPr>
              <a:t>6</a:t>
            </a:r>
            <a:endParaRPr lang="en-US" sz="2400" b="1" dirty="0">
              <a:solidFill>
                <a:srgbClr val="3333CC"/>
              </a:solidFill>
            </a:endParaRPr>
          </a:p>
        </p:txBody>
      </p:sp>
      <p:sp>
        <p:nvSpPr>
          <p:cNvPr id="15" name="TextBox 14"/>
          <p:cNvSpPr txBox="1"/>
          <p:nvPr/>
        </p:nvSpPr>
        <p:spPr>
          <a:xfrm>
            <a:off x="8001001" y="2503715"/>
            <a:ext cx="1515223" cy="461665"/>
          </a:xfrm>
          <a:prstGeom prst="rect">
            <a:avLst/>
          </a:prstGeom>
          <a:noFill/>
        </p:spPr>
        <p:txBody>
          <a:bodyPr wrap="none" rtlCol="0">
            <a:spAutoFit/>
          </a:bodyPr>
          <a:lstStyle/>
          <a:p>
            <a:r>
              <a:rPr lang="en-US" sz="2400" b="1" dirty="0">
                <a:solidFill>
                  <a:srgbClr val="3333CC"/>
                </a:solidFill>
              </a:rPr>
              <a:t>6 students</a:t>
            </a:r>
            <a:endParaRPr lang="en-US" sz="2400" b="1" dirty="0">
              <a:solidFill>
                <a:srgbClr val="3333CC"/>
              </a:solidFill>
            </a:endParaRPr>
          </a:p>
        </p:txBody>
      </p:sp>
    </p:spTree>
    <p:extLst>
      <p:ext uri="{BB962C8B-B14F-4D97-AF65-F5344CB8AC3E}">
        <p14:creationId xmlns:p14="http://schemas.microsoft.com/office/powerpoint/2010/main" val="354818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Homework</a:t>
            </a:r>
            <a:endParaRPr lang="en-US" dirty="0"/>
          </a:p>
        </p:txBody>
      </p:sp>
      <p:sp>
        <p:nvSpPr>
          <p:cNvPr id="4" name="Subtitle 3"/>
          <p:cNvSpPr>
            <a:spLocks noGrp="1"/>
          </p:cNvSpPr>
          <p:nvPr>
            <p:ph type="subTitle" idx="1"/>
          </p:nvPr>
        </p:nvSpPr>
        <p:spPr/>
        <p:txBody>
          <a:bodyPr/>
          <a:lstStyle/>
          <a:p>
            <a:r>
              <a:rPr lang="en-US" dirty="0" smtClean="0"/>
              <a:t>This is located on the class </a:t>
            </a:r>
            <a:r>
              <a:rPr lang="en-US"/>
              <a:t>w</a:t>
            </a:r>
            <a:r>
              <a:rPr lang="en-US" smtClean="0"/>
              <a:t>ebsite.</a:t>
            </a:r>
            <a:endParaRPr lang="en-US" dirty="0"/>
          </a:p>
        </p:txBody>
      </p:sp>
    </p:spTree>
    <p:extLst>
      <p:ext uri="{BB962C8B-B14F-4D97-AF65-F5344CB8AC3E}">
        <p14:creationId xmlns:p14="http://schemas.microsoft.com/office/powerpoint/2010/main" val="1296633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613</Words>
  <Application>Microsoft Office PowerPoint</Application>
  <PresentationFormat>Widescreen</PresentationFormat>
  <Paragraphs>76</Paragraphs>
  <Slides>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Calibri Light</vt:lpstr>
      <vt:lpstr>Office Theme</vt:lpstr>
      <vt:lpstr>Equation</vt:lpstr>
      <vt:lpstr>Venn Diagram Notes</vt:lpstr>
      <vt:lpstr>Example 1:  Out of forty students, 14 are taking English Composition and 29 are taking Chemistry. If five students are in both classes, how many students are in neither class? How many are in either class? What is the probability that a randomly-chosen student from this group is taking only the Chemistry class? </vt:lpstr>
      <vt:lpstr>Answer the questions:</vt:lpstr>
      <vt:lpstr>A group of 60 students were asked if they played    fieldhockey (F), basketball (B) or soccer (S). The diagram below displays the results.</vt:lpstr>
      <vt:lpstr>The Venn diagram displays the results of a survey of 100 families regarding technology in their homes. Computer (C), VCR (V) and fax machine (F).</vt:lpstr>
      <vt:lpstr>Each member of a sports club plays at least one of soccer, rugby or tennis. The following is known: 43 members play tennis, 11 play tennis &amp; rugby, 7 play tennis &amp; soccer, 6 play soccer &amp; rugby, 84 play rugby or tennis, 68 play soccer or rugby and 4 play all three sports.  </vt:lpstr>
      <vt:lpstr>Of the 28 students in a class, 12 have a part time job, 22 have a part time job or do regular volunteer work, and 4 of the students have a part time job and do regular volunteer work.</vt:lpstr>
      <vt:lpstr>Homework</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Venn Diagram Notes</dc:title>
  <dc:creator>Kelly Flickinger</dc:creator>
  <cp:lastModifiedBy>Kelly Flickinger</cp:lastModifiedBy>
  <cp:revision>1</cp:revision>
  <dcterms:created xsi:type="dcterms:W3CDTF">2015-01-04T21:00:53Z</dcterms:created>
  <dcterms:modified xsi:type="dcterms:W3CDTF">2015-01-04T21:02:31Z</dcterms:modified>
</cp:coreProperties>
</file>