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E3CE-F9C0-4818-8551-29F1022B5A43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C631-F5CE-4534-90AD-173A2F999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4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E3CE-F9C0-4818-8551-29F1022B5A43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C631-F5CE-4534-90AD-173A2F999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30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E3CE-F9C0-4818-8551-29F1022B5A43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C631-F5CE-4534-90AD-173A2F999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5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E3CE-F9C0-4818-8551-29F1022B5A43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C631-F5CE-4534-90AD-173A2F999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6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E3CE-F9C0-4818-8551-29F1022B5A43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C631-F5CE-4534-90AD-173A2F999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2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E3CE-F9C0-4818-8551-29F1022B5A43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C631-F5CE-4534-90AD-173A2F999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09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E3CE-F9C0-4818-8551-29F1022B5A43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C631-F5CE-4534-90AD-173A2F999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70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E3CE-F9C0-4818-8551-29F1022B5A43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C631-F5CE-4534-90AD-173A2F999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E3CE-F9C0-4818-8551-29F1022B5A43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C631-F5CE-4534-90AD-173A2F999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E3CE-F9C0-4818-8551-29F1022B5A43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C631-F5CE-4534-90AD-173A2F999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8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E3CE-F9C0-4818-8551-29F1022B5A43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C631-F5CE-4534-90AD-173A2F999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40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1E3CE-F9C0-4818-8551-29F1022B5A43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8C631-F5CE-4534-90AD-173A2F999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50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Euler Paths and Circuits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Discrete Mathematics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49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0089" y="3867966"/>
            <a:ext cx="59725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Vertex</a:t>
            </a:r>
            <a:r>
              <a:rPr lang="en-US" sz="3200" dirty="0" smtClean="0"/>
              <a:t> – a point (vertices is plural)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63718" y="4478625"/>
            <a:ext cx="5997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Edge</a:t>
            </a:r>
            <a:r>
              <a:rPr lang="en-US" sz="3200" dirty="0" smtClean="0"/>
              <a:t> – A link between two vertices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42886" y="152400"/>
            <a:ext cx="8462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Objectives: To learn vocabulary, vertex/edge patterns in discrete math. </a:t>
            </a:r>
            <a:endParaRPr lang="en-US" dirty="0"/>
          </a:p>
        </p:txBody>
      </p:sp>
      <p:pic>
        <p:nvPicPr>
          <p:cNvPr id="9" name="Picture 5" descr="gred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838200"/>
            <a:ext cx="451485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3718" y="5042118"/>
            <a:ext cx="81468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800" b="1" dirty="0">
                <a:solidFill>
                  <a:srgbClr val="C0504D"/>
                </a:solidFill>
                <a:latin typeface="Arial" charset="0"/>
              </a:rPr>
              <a:t>Vertex Edge Graph</a:t>
            </a:r>
            <a:r>
              <a:rPr lang="en-US" sz="2800" dirty="0">
                <a:solidFill>
                  <a:prstClr val="black"/>
                </a:solidFill>
                <a:latin typeface="Arial" charset="0"/>
              </a:rPr>
              <a:t> - A collection of points some of which are joined by line segments or curves.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5996225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This graph has 6 vertices and 7 edges</a:t>
            </a:r>
          </a:p>
        </p:txBody>
      </p:sp>
    </p:spTree>
    <p:extLst>
      <p:ext uri="{BB962C8B-B14F-4D97-AF65-F5344CB8AC3E}">
        <p14:creationId xmlns:p14="http://schemas.microsoft.com/office/powerpoint/2010/main" val="43104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800271" y="261257"/>
            <a:ext cx="2743200" cy="4572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Degrees of a vertex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762000" y="990600"/>
            <a:ext cx="6400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The </a:t>
            </a:r>
            <a:r>
              <a:rPr lang="en-US" sz="2800" b="1">
                <a:solidFill>
                  <a:schemeClr val="accent2"/>
                </a:solidFill>
                <a:latin typeface="Arial" charset="0"/>
              </a:rPr>
              <a:t>degree</a:t>
            </a:r>
            <a:r>
              <a:rPr lang="en-US" sz="2800">
                <a:latin typeface="Arial" charset="0"/>
              </a:rPr>
              <a:t> of a vertex in a graph is the number of edges that touch it.</a:t>
            </a:r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1905000" y="30480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2819400" y="22860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3124200" y="28194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2895600" y="36576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4648200" y="29718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3962400" y="22860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3962400" y="35814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flipV="1">
            <a:off x="2133600" y="24384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2057400" y="32004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V="1">
            <a:off x="2057400" y="2971800"/>
            <a:ext cx="1219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flipV="1">
            <a:off x="3048000" y="23622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V="1">
            <a:off x="3352800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 flipV="1">
            <a:off x="3048000" y="3657600"/>
            <a:ext cx="1066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3276600" y="2971800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3276600" y="2971800"/>
            <a:ext cx="1524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flipV="1">
            <a:off x="4191000" y="3124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4191000" y="23622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1905000" y="2971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2832100" y="2209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2895600" y="35687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3124200" y="27305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3962400" y="3454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4673600" y="2895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3975100" y="2184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5486400" y="2286000"/>
            <a:ext cx="3048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Each vertex is labeled with its degree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152400" y="4343400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A graph is 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regular</a:t>
            </a:r>
            <a:r>
              <a:rPr lang="en-US">
                <a:latin typeface="Arial" charset="0"/>
              </a:rPr>
              <a:t> if every vertex has the same degree.</a:t>
            </a:r>
          </a:p>
        </p:txBody>
      </p:sp>
      <p:sp>
        <p:nvSpPr>
          <p:cNvPr id="3103" name="Oval 31"/>
          <p:cNvSpPr>
            <a:spLocks noChangeArrowheads="1"/>
          </p:cNvSpPr>
          <p:nvPr/>
        </p:nvSpPr>
        <p:spPr bwMode="auto">
          <a:xfrm>
            <a:off x="18288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4" name="Oval 32"/>
          <p:cNvSpPr>
            <a:spLocks noChangeArrowheads="1"/>
          </p:cNvSpPr>
          <p:nvPr/>
        </p:nvSpPr>
        <p:spPr bwMode="auto">
          <a:xfrm>
            <a:off x="28702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5" name="Oval 33"/>
          <p:cNvSpPr>
            <a:spLocks noChangeArrowheads="1"/>
          </p:cNvSpPr>
          <p:nvPr/>
        </p:nvSpPr>
        <p:spPr bwMode="auto">
          <a:xfrm>
            <a:off x="2362200" y="5715000"/>
            <a:ext cx="2286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>
            <a:off x="21336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>
            <a:off x="2057400" y="5486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 flipH="1">
            <a:off x="2590800" y="5486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2870200" y="5080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1816100" y="5105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2324100" y="5638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3797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 autoUpdateAnimBg="0"/>
      <p:bldP spid="3075" grpId="0" autoUpdateAnimBg="0"/>
      <p:bldP spid="3076" grpId="0" animBg="1"/>
      <p:bldP spid="3077" grpId="0" animBg="1"/>
      <p:bldP spid="3078" grpId="0" animBg="1"/>
      <p:bldP spid="3079" grpId="0" animBg="1"/>
      <p:bldP spid="3080" grpId="0" animBg="1"/>
      <p:bldP spid="3081" grpId="0" animBg="1"/>
      <p:bldP spid="3082" grpId="0" animBg="1"/>
      <p:bldP spid="3083" grpId="0" animBg="1"/>
      <p:bldP spid="3084" grpId="0" animBg="1"/>
      <p:bldP spid="3085" grpId="0" animBg="1"/>
      <p:bldP spid="3086" grpId="0" animBg="1"/>
      <p:bldP spid="3087" grpId="0" animBg="1"/>
      <p:bldP spid="3088" grpId="0" animBg="1"/>
      <p:bldP spid="3089" grpId="0" animBg="1"/>
      <p:bldP spid="3090" grpId="0" animBg="1"/>
      <p:bldP spid="3091" grpId="0" animBg="1"/>
      <p:bldP spid="3092" grpId="0" animBg="1"/>
      <p:bldP spid="3093" grpId="0" autoUpdateAnimBg="0"/>
      <p:bldP spid="3094" grpId="0" autoUpdateAnimBg="0"/>
      <p:bldP spid="3095" grpId="0" autoUpdateAnimBg="0"/>
      <p:bldP spid="3096" grpId="0" autoUpdateAnimBg="0"/>
      <p:bldP spid="3097" grpId="0" autoUpdateAnimBg="0"/>
      <p:bldP spid="3098" grpId="0" autoUpdateAnimBg="0"/>
      <p:bldP spid="3099" grpId="0" autoUpdateAnimBg="0"/>
      <p:bldP spid="3100" grpId="0" autoUpdateAnimBg="0"/>
      <p:bldP spid="3102" grpId="0" autoUpdateAnimBg="0"/>
      <p:bldP spid="3103" grpId="0" animBg="1"/>
      <p:bldP spid="3104" grpId="0" animBg="1"/>
      <p:bldP spid="3105" grpId="0" animBg="1"/>
      <p:bldP spid="3106" grpId="0" animBg="1"/>
      <p:bldP spid="3107" grpId="0" animBg="1"/>
      <p:bldP spid="3108" grpId="0" animBg="1"/>
      <p:bldP spid="3109" grpId="0" autoUpdateAnimBg="0"/>
      <p:bldP spid="3110" grpId="0" autoUpdateAnimBg="0"/>
      <p:bldP spid="311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609600"/>
            <a:ext cx="8229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An 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Euler </a:t>
            </a: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path</a:t>
            </a:r>
            <a:r>
              <a:rPr lang="en-US" sz="2800" dirty="0">
                <a:latin typeface="Arial" charset="0"/>
              </a:rPr>
              <a:t> in a graph is a path that travels along 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every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edge</a:t>
            </a:r>
            <a:r>
              <a:rPr lang="en-US" sz="2800" dirty="0">
                <a:latin typeface="Arial" charset="0"/>
              </a:rPr>
              <a:t> of the graph 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exactly once</a:t>
            </a:r>
            <a:r>
              <a:rPr lang="en-US" sz="2800" dirty="0">
                <a:latin typeface="Arial" charset="0"/>
              </a:rPr>
              <a:t>. An </a:t>
            </a:r>
            <a:r>
              <a:rPr lang="en-US" sz="2800" dirty="0" smtClean="0">
                <a:latin typeface="Arial" charset="0"/>
              </a:rPr>
              <a:t>Euler </a:t>
            </a:r>
            <a:r>
              <a:rPr lang="en-US" sz="2800" dirty="0">
                <a:latin typeface="Arial" charset="0"/>
              </a:rPr>
              <a:t>path might pass through individual vertices of the graph more than once.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04800" y="0"/>
            <a:ext cx="5562600" cy="519113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</a:rPr>
              <a:t>Euler Graph</a:t>
            </a:r>
            <a:r>
              <a:rPr lang="en-US" sz="2800" dirty="0"/>
              <a:t> (pronounced </a:t>
            </a:r>
            <a:r>
              <a:rPr lang="en-US" sz="2800" dirty="0" smtClean="0"/>
              <a:t>oiler</a:t>
            </a:r>
            <a:r>
              <a:rPr lang="en-US" sz="2800" dirty="0"/>
              <a:t>)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143000" y="2625270"/>
            <a:ext cx="37338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3399"/>
                </a:solidFill>
              </a:rPr>
              <a:t>A Euler path is a snowplow problem where a snow plow needs to plow every street </a:t>
            </a:r>
            <a:r>
              <a:rPr lang="en-US" dirty="0" smtClean="0">
                <a:solidFill>
                  <a:srgbClr val="003399"/>
                </a:solidFill>
              </a:rPr>
              <a:t>exactly once (with NO backtracking).</a:t>
            </a:r>
            <a:r>
              <a:rPr lang="en-US" dirty="0" smtClean="0">
                <a:solidFill>
                  <a:srgbClr val="800000"/>
                </a:solidFill>
              </a:rPr>
              <a:t>  </a:t>
            </a:r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108" name="Picture 12" descr="IN0027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601" y="2968624"/>
            <a:ext cx="2784168" cy="1450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86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nimBg="1" autoUpdateAnimBg="0"/>
      <p:bldP spid="410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00"/>
          <a:stretch/>
        </p:blipFill>
        <p:spPr bwMode="auto">
          <a:xfrm>
            <a:off x="2849336" y="3352800"/>
            <a:ext cx="3517900" cy="2704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1000" y="304800"/>
            <a:ext cx="8382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4400" dirty="0">
                <a:solidFill>
                  <a:prstClr val="black"/>
                </a:solidFill>
              </a:rPr>
              <a:t>An </a:t>
            </a:r>
            <a:r>
              <a:rPr lang="en-US" sz="4400" b="1" dirty="0">
                <a:solidFill>
                  <a:schemeClr val="accent2"/>
                </a:solidFill>
              </a:rPr>
              <a:t>Euler c</a:t>
            </a:r>
            <a:r>
              <a:rPr lang="en-US" sz="4400" b="1" dirty="0">
                <a:solidFill>
                  <a:srgbClr val="C0504D"/>
                </a:solidFill>
              </a:rPr>
              <a:t>ircuit</a:t>
            </a:r>
            <a:r>
              <a:rPr lang="en-US" sz="4400" dirty="0">
                <a:solidFill>
                  <a:prstClr val="black"/>
                </a:solidFill>
              </a:rPr>
              <a:t> is a path </a:t>
            </a:r>
            <a:r>
              <a:rPr lang="en-US" sz="4400" dirty="0" smtClean="0">
                <a:solidFill>
                  <a:prstClr val="black"/>
                </a:solidFill>
              </a:rPr>
              <a:t>that travels along every edge </a:t>
            </a:r>
            <a:r>
              <a:rPr lang="en-US" sz="4400" dirty="0" smtClean="0">
                <a:solidFill>
                  <a:srgbClr val="FF0000"/>
                </a:solidFill>
              </a:rPr>
              <a:t>exactly once</a:t>
            </a:r>
            <a:r>
              <a:rPr lang="en-US" sz="4400" dirty="0" smtClean="0">
                <a:solidFill>
                  <a:prstClr val="black"/>
                </a:solidFill>
              </a:rPr>
              <a:t> (no backtracking) </a:t>
            </a:r>
            <a:r>
              <a:rPr lang="en-US" sz="4400" b="1" u="sng" dirty="0" smtClean="0">
                <a:solidFill>
                  <a:prstClr val="black"/>
                </a:solidFill>
              </a:rPr>
              <a:t>AND</a:t>
            </a:r>
            <a:r>
              <a:rPr lang="en-US" sz="4400" dirty="0" smtClean="0">
                <a:solidFill>
                  <a:prstClr val="black"/>
                </a:solidFill>
              </a:rPr>
              <a:t>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starts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and ends 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at the same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vertex</a:t>
            </a:r>
            <a:r>
              <a:rPr lang="en-US" sz="4400" dirty="0" smtClean="0">
                <a:solidFill>
                  <a:prstClr val="black"/>
                </a:solidFill>
              </a:rPr>
              <a:t>.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86600" y="4705123"/>
            <a:ext cx="1602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Start and finish</a:t>
            </a:r>
            <a:endParaRPr lang="en-US" dirty="0"/>
          </a:p>
        </p:txBody>
      </p:sp>
      <p:sp>
        <p:nvSpPr>
          <p:cNvPr id="4" name="Heart 3"/>
          <p:cNvSpPr/>
          <p:nvPr/>
        </p:nvSpPr>
        <p:spPr>
          <a:xfrm>
            <a:off x="6805386" y="4764178"/>
            <a:ext cx="228600" cy="310277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art 4"/>
          <p:cNvSpPr/>
          <p:nvPr/>
        </p:nvSpPr>
        <p:spPr>
          <a:xfrm>
            <a:off x="4942114" y="5561675"/>
            <a:ext cx="304800" cy="223123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2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6024</TotalTime>
  <Words>204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Euler Paths and Circuits</vt:lpstr>
      <vt:lpstr>PowerPoint Presentation</vt:lpstr>
      <vt:lpstr>PowerPoint Presentation</vt:lpstr>
      <vt:lpstr>PowerPoint Presentation</vt:lpstr>
      <vt:lpstr>PowerPoint Presentation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Kelly Flickinger</cp:lastModifiedBy>
  <cp:revision>10</cp:revision>
  <dcterms:created xsi:type="dcterms:W3CDTF">2013-08-21T19:28:47Z</dcterms:created>
  <dcterms:modified xsi:type="dcterms:W3CDTF">2015-08-22T21:51:28Z</dcterms:modified>
</cp:coreProperties>
</file>