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2" r:id="rId3"/>
    <p:sldId id="263" r:id="rId4"/>
    <p:sldId id="265" r:id="rId5"/>
    <p:sldId id="266" r:id="rId6"/>
    <p:sldId id="267" r:id="rId7"/>
    <p:sldId id="264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2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1E3CE-F9C0-4818-8551-29F1022B5A43}" type="datetimeFigureOut">
              <a:rPr lang="en-US" smtClean="0"/>
              <a:t>8/31/2015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8C631-F5CE-4534-90AD-173A2F9997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267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1E3CE-F9C0-4818-8551-29F1022B5A43}" type="datetimeFigureOut">
              <a:rPr lang="en-US" smtClean="0"/>
              <a:t>8/31/2015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8C631-F5CE-4534-90AD-173A2F9997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206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1E3CE-F9C0-4818-8551-29F1022B5A43}" type="datetimeFigureOut">
              <a:rPr lang="en-US" smtClean="0"/>
              <a:t>8/31/2015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8C631-F5CE-4534-90AD-173A2F9997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6142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448177" y="3771174"/>
            <a:ext cx="546115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1E3CE-F9C0-4818-8551-29F1022B5A43}" type="datetimeFigureOut">
              <a:rPr lang="en-US" smtClean="0"/>
              <a:t>8/31/2015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8C631-F5CE-4534-90AD-173A2F99975E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846626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1E3CE-F9C0-4818-8551-29F1022B5A43}" type="datetimeFigureOut">
              <a:rPr lang="en-US" smtClean="0"/>
              <a:t>8/31/2015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8C631-F5CE-4534-90AD-173A2F9997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4606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1E3CE-F9C0-4818-8551-29F1022B5A43}" type="datetimeFigureOut">
              <a:rPr lang="en-US" smtClean="0"/>
              <a:t>8/31/2015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8C631-F5CE-4534-90AD-173A2F9997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7669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1E3CE-F9C0-4818-8551-29F1022B5A43}" type="datetimeFigureOut">
              <a:rPr lang="en-US" smtClean="0"/>
              <a:t>8/31/2015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8C631-F5CE-4534-90AD-173A2F9997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5951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1E3CE-F9C0-4818-8551-29F1022B5A43}" type="datetimeFigureOut">
              <a:rPr lang="en-US" smtClean="0"/>
              <a:t>8/31/2015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8C631-F5CE-4534-90AD-173A2F9997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873639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1E3CE-F9C0-4818-8551-29F1022B5A43}" type="datetimeFigureOut">
              <a:rPr lang="en-US" smtClean="0"/>
              <a:t>8/31/2015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8C631-F5CE-4534-90AD-173A2F9997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6320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1E3CE-F9C0-4818-8551-29F1022B5A43}" type="datetimeFigureOut">
              <a:rPr lang="en-US" smtClean="0"/>
              <a:t>8/31/2015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8C631-F5CE-4534-90AD-173A2F9997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9890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1E3CE-F9C0-4818-8551-29F1022B5A43}" type="datetimeFigureOut">
              <a:rPr lang="en-US" smtClean="0"/>
              <a:t>8/31/2015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8C631-F5CE-4534-90AD-173A2F9997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201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1E3CE-F9C0-4818-8551-29F1022B5A43}" type="datetimeFigureOut">
              <a:rPr lang="en-US" smtClean="0"/>
              <a:t>8/31/2015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8C631-F5CE-4534-90AD-173A2F9997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4574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1E3CE-F9C0-4818-8551-29F1022B5A43}" type="datetimeFigureOut">
              <a:rPr lang="en-US" smtClean="0"/>
              <a:t>8/31/2015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8C631-F5CE-4534-90AD-173A2F9997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3186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1E3CE-F9C0-4818-8551-29F1022B5A43}" type="datetimeFigureOut">
              <a:rPr lang="en-US" smtClean="0"/>
              <a:t>8/31/2015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8C631-F5CE-4534-90AD-173A2F9997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4682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1E3CE-F9C0-4818-8551-29F1022B5A43}" type="datetimeFigureOut">
              <a:rPr lang="en-US" smtClean="0"/>
              <a:t>8/31/2015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8C631-F5CE-4534-90AD-173A2F9997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8895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1E3CE-F9C0-4818-8551-29F1022B5A43}" type="datetimeFigureOut">
              <a:rPr lang="en-US" smtClean="0"/>
              <a:t>8/31/2015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8C631-F5CE-4534-90AD-173A2F9997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19647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1E3CE-F9C0-4818-8551-29F1022B5A43}" type="datetimeFigureOut">
              <a:rPr lang="en-US" smtClean="0"/>
              <a:t>8/31/2015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8C631-F5CE-4534-90AD-173A2F9997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15213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4000"/>
                </a:schemeClr>
              </a:gs>
              <a:gs pos="73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9000"/>
                </a:schemeClr>
              </a:gs>
              <a:gs pos="66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1000"/>
                </a:schemeClr>
              </a:gs>
              <a:gs pos="75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8000"/>
                </a:schemeClr>
              </a:gs>
              <a:gs pos="72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C1E3CE-F9C0-4818-8551-29F1022B5A43}" type="datetimeFigureOut">
              <a:rPr lang="en-US" smtClean="0"/>
              <a:t>8/31/2015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38C631-F5CE-4534-90AD-173A2F9997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312778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l" defTabSz="457207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6" indent="-342906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62" indent="-285755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20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2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3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42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49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5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6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7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5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2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38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46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53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6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gi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7134558" cy="1600199"/>
          </a:xfrm>
        </p:spPr>
        <p:txBody>
          <a:bodyPr/>
          <a:lstStyle/>
          <a:p>
            <a:r>
              <a:rPr lang="en-US" dirty="0" smtClean="0"/>
              <a:t>Spanning Trees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73631" y="3276600"/>
            <a:ext cx="6620968" cy="861420"/>
          </a:xfrm>
        </p:spPr>
        <p:txBody>
          <a:bodyPr/>
          <a:lstStyle/>
          <a:p>
            <a:r>
              <a:rPr lang="en-US" dirty="0" smtClean="0"/>
              <a:t>Discrete Mathematics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4494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10507" y="1354335"/>
            <a:ext cx="82877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Cycle</a:t>
            </a:r>
            <a:r>
              <a:rPr lang="en-US" sz="3200" dirty="0" smtClean="0"/>
              <a:t> </a:t>
            </a:r>
            <a:r>
              <a:rPr lang="en-US" sz="3200" dirty="0" smtClean="0"/>
              <a:t>– </a:t>
            </a:r>
            <a:r>
              <a:rPr lang="en-US" sz="2800" dirty="0" smtClean="0"/>
              <a:t>a closed path within a network graph</a:t>
            </a:r>
            <a:endParaRPr lang="en-US" sz="2800" dirty="0" smtClean="0"/>
          </a:p>
        </p:txBody>
      </p:sp>
      <p:sp>
        <p:nvSpPr>
          <p:cNvPr id="5" name="Rectangle 4"/>
          <p:cNvSpPr/>
          <p:nvPr/>
        </p:nvSpPr>
        <p:spPr>
          <a:xfrm>
            <a:off x="235766" y="422066"/>
            <a:ext cx="846244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/>
              <a:t>Objectives: </a:t>
            </a:r>
            <a:r>
              <a:rPr lang="en-US" dirty="0"/>
              <a:t> </a:t>
            </a:r>
            <a:r>
              <a:rPr lang="en-US" dirty="0" smtClean="0"/>
              <a:t>Understand c</a:t>
            </a:r>
            <a:r>
              <a:rPr lang="en-US" dirty="0" smtClean="0"/>
              <a:t>ycle and spanning tree. 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484713" y="2128715"/>
            <a:ext cx="39645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Graphs with cycles</a:t>
            </a:r>
            <a:endParaRPr lang="en-US" sz="32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8671" y="3013642"/>
            <a:ext cx="2844241" cy="187907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5399" y="3045272"/>
            <a:ext cx="2370151" cy="181158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410507" y="5188634"/>
            <a:ext cx="846244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smtClean="0"/>
              <a:t>A </a:t>
            </a:r>
            <a:r>
              <a:rPr lang="en-US" sz="2400" dirty="0"/>
              <a:t>graph </a:t>
            </a:r>
            <a:r>
              <a:rPr lang="en-US" sz="2400" dirty="0" smtClean="0"/>
              <a:t>contains a cycle, if some or all of the traversed edges create a closed path.  </a:t>
            </a:r>
            <a:r>
              <a:rPr lang="en-US" sz="2400" dirty="0" smtClean="0">
                <a:solidFill>
                  <a:srgbClr val="FFFF00"/>
                </a:solidFill>
              </a:rPr>
              <a:t>Important to Note: Not all the vertices need to be used.</a:t>
            </a:r>
            <a:r>
              <a:rPr lang="en-US" sz="2400" dirty="0" smtClean="0"/>
              <a:t> </a:t>
            </a:r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6033" y="3002039"/>
            <a:ext cx="2512176" cy="19617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1048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Cycles in Network Graphs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1600201"/>
            <a:ext cx="3298115" cy="4656138"/>
          </a:xfrm>
        </p:spPr>
        <p:txBody>
          <a:bodyPr>
            <a:normAutofit/>
          </a:bodyPr>
          <a:lstStyle/>
          <a:p>
            <a:r>
              <a:rPr lang="en-US" dirty="0" smtClean="0"/>
              <a:t>This graph has multiple cycles.</a:t>
            </a:r>
          </a:p>
          <a:p>
            <a:r>
              <a:rPr lang="en-US" dirty="0" smtClean="0"/>
              <a:t>Path H-D-G-H (red) is a </a:t>
            </a:r>
            <a:r>
              <a:rPr lang="en-US" dirty="0"/>
              <a:t>cycle with no </a:t>
            </a:r>
            <a:r>
              <a:rPr lang="en-US" dirty="0" smtClean="0"/>
              <a:t>repeated edges that starts and stops at the same vertex.</a:t>
            </a:r>
          </a:p>
          <a:p>
            <a:r>
              <a:rPr lang="en-US" dirty="0" smtClean="0"/>
              <a:t>Path B-D-E-F-D-C-B </a:t>
            </a:r>
            <a:r>
              <a:rPr lang="en-US" dirty="0"/>
              <a:t>(blue) </a:t>
            </a:r>
            <a:r>
              <a:rPr lang="en-US" dirty="0" smtClean="0"/>
              <a:t>is a cycle with a repeated vertex.</a:t>
            </a:r>
          </a:p>
          <a:p>
            <a:r>
              <a:rPr lang="en-US" dirty="0" smtClean="0"/>
              <a:t>Path </a:t>
            </a:r>
            <a:r>
              <a:rPr lang="en-US" dirty="0"/>
              <a:t>H-A-B (green</a:t>
            </a:r>
            <a:r>
              <a:rPr lang="en-US" dirty="0" smtClean="0"/>
              <a:t>) would NOT be a cycle, because it did not close.</a:t>
            </a:r>
            <a:endParaRPr lang="en-US" dirty="0"/>
          </a:p>
          <a:p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711" y="2361550"/>
            <a:ext cx="3728510" cy="2911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22640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with cycles in graphs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1639664"/>
            <a:ext cx="3298115" cy="4343399"/>
          </a:xfrm>
        </p:spPr>
        <p:txBody>
          <a:bodyPr>
            <a:normAutofit/>
          </a:bodyPr>
          <a:lstStyle/>
          <a:p>
            <a:r>
              <a:rPr lang="en-US" dirty="0" smtClean="0"/>
              <a:t>Path A-B-D-A is a cycle, because it creates a closed path with this graph.</a:t>
            </a:r>
          </a:p>
          <a:p>
            <a:r>
              <a:rPr lang="en-US" dirty="0" smtClean="0"/>
              <a:t>Path C-B-D-C is another cycle in this graph.</a:t>
            </a:r>
          </a:p>
          <a:p>
            <a:r>
              <a:rPr lang="en-US" dirty="0" smtClean="0"/>
              <a:t>Path A-B-C-D-A is also a cycle.  It would also be a Hamiltonian Circuit, because it passes through every vertex exactly once, and starts and stops at the same vertex.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899" y="2438400"/>
            <a:ext cx="3592590" cy="2745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84279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C</a:t>
            </a:r>
            <a:r>
              <a:rPr lang="en-US" sz="4000" dirty="0" smtClean="0"/>
              <a:t>ycles in graphs, continued</a:t>
            </a:r>
            <a:endParaRPr lang="en-US" sz="40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1600200"/>
            <a:ext cx="3298115" cy="4200245"/>
          </a:xfrm>
        </p:spPr>
        <p:txBody>
          <a:bodyPr/>
          <a:lstStyle/>
          <a:p>
            <a:r>
              <a:rPr lang="en-US" dirty="0" smtClean="0"/>
              <a:t>Path 4-5-2-3-4 is a cycle in this graph, because it creates a closed path.</a:t>
            </a:r>
          </a:p>
          <a:p>
            <a:r>
              <a:rPr lang="en-US" dirty="0" smtClean="0"/>
              <a:t>Path 5-1-2-5 is another cycle in this graph.</a:t>
            </a:r>
          </a:p>
          <a:p>
            <a:r>
              <a:rPr lang="en-US" dirty="0" smtClean="0"/>
              <a:t>Path 3-2-1-5-2-3 would create a cycle, because it would have a closed portion of the path.</a:t>
            </a:r>
          </a:p>
          <a:p>
            <a:r>
              <a:rPr lang="en-US" dirty="0" smtClean="0"/>
              <a:t>Can you find another cycle in this graph?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710" y="2133600"/>
            <a:ext cx="3575512" cy="236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41614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61246"/>
            <a:ext cx="7239000" cy="1038954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Spanning Tree – </a:t>
            </a:r>
            <a:r>
              <a:rPr lang="en-US" dirty="0" smtClean="0"/>
              <a:t>A graph that connects all vertices, WITHOUT creating/containing a cycle.</a:t>
            </a:r>
            <a:endParaRPr lang="en-US" sz="3200" b="1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90600" y="4200447"/>
            <a:ext cx="6705600" cy="447753"/>
          </a:xfrm>
        </p:spPr>
        <p:txBody>
          <a:bodyPr>
            <a:noAutofit/>
          </a:bodyPr>
          <a:lstStyle/>
          <a:p>
            <a:pPr algn="ctr"/>
            <a:r>
              <a:rPr lang="en-US" sz="2800" dirty="0" smtClean="0"/>
              <a:t>NOT Spanning trees</a:t>
            </a:r>
            <a:endParaRPr lang="en-US" sz="1600" dirty="0"/>
          </a:p>
        </p:txBody>
      </p:sp>
      <p:pic>
        <p:nvPicPr>
          <p:cNvPr id="3077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8033" y="4694699"/>
            <a:ext cx="4570733" cy="12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1639" y="2269182"/>
            <a:ext cx="4441821" cy="12955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 Placeholder 3"/>
          <p:cNvSpPr txBox="1">
            <a:spLocks/>
          </p:cNvSpPr>
          <p:nvPr/>
        </p:nvSpPr>
        <p:spPr>
          <a:xfrm>
            <a:off x="766216" y="1720273"/>
            <a:ext cx="6620966" cy="609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914400" indent="0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0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371600" indent="0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9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1828800" indent="0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9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286000" indent="0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9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743200" indent="0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9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200400" indent="0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9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657600" indent="0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9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algn="ctr"/>
            <a:r>
              <a:rPr lang="en-US" sz="3200" dirty="0" smtClean="0"/>
              <a:t>Spanning trees</a:t>
            </a:r>
            <a:endParaRPr lang="en-US" sz="3200" dirty="0"/>
          </a:p>
        </p:txBody>
      </p:sp>
      <p:sp>
        <p:nvSpPr>
          <p:cNvPr id="13" name="Text Placeholder 3"/>
          <p:cNvSpPr txBox="1">
            <a:spLocks/>
          </p:cNvSpPr>
          <p:nvPr/>
        </p:nvSpPr>
        <p:spPr>
          <a:xfrm>
            <a:off x="723899" y="3587873"/>
            <a:ext cx="6705600" cy="31354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914400" indent="0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0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371600" indent="0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9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1828800" indent="0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9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286000" indent="0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9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743200" indent="0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9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200400" indent="0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9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657600" indent="0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9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algn="ctr"/>
            <a:r>
              <a:rPr lang="en-US" sz="1400" dirty="0" smtClean="0"/>
              <a:t>These graphs do NOT contain cycles</a:t>
            </a:r>
            <a:endParaRPr lang="en-US" sz="1400" dirty="0"/>
          </a:p>
        </p:txBody>
      </p:sp>
      <p:sp>
        <p:nvSpPr>
          <p:cNvPr id="15" name="Text Placeholder 3"/>
          <p:cNvSpPr txBox="1">
            <a:spLocks/>
          </p:cNvSpPr>
          <p:nvPr/>
        </p:nvSpPr>
        <p:spPr>
          <a:xfrm>
            <a:off x="990600" y="5952699"/>
            <a:ext cx="6705600" cy="31354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914400" indent="0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0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371600" indent="0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9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1828800" indent="0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9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286000" indent="0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9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743200" indent="0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9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200400" indent="0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9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657600" indent="0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9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algn="ctr"/>
            <a:r>
              <a:rPr lang="en-US" sz="1400" dirty="0" smtClean="0"/>
              <a:t>These graphs contain cycles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7350665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a spanning tree from a connected graph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62600" y="2056093"/>
            <a:ext cx="2362200" cy="3506507"/>
          </a:xfrm>
        </p:spPr>
        <p:txBody>
          <a:bodyPr>
            <a:normAutofit/>
          </a:bodyPr>
          <a:lstStyle/>
          <a:p>
            <a:r>
              <a:rPr lang="en-US" sz="1600" dirty="0"/>
              <a:t>T</a:t>
            </a:r>
            <a:r>
              <a:rPr lang="en-US" sz="1600" dirty="0" smtClean="0"/>
              <a:t>hree possible spanning trees have been created from Graph (G).</a:t>
            </a:r>
          </a:p>
          <a:p>
            <a:r>
              <a:rPr lang="en-US" sz="1600" dirty="0" smtClean="0"/>
              <a:t>Notice how all of the vertices are connected in each spanning tree, but none of these graphs contain any of the original cycles.</a:t>
            </a:r>
            <a:endParaRPr lang="en-US" sz="1600" dirty="0"/>
          </a:p>
        </p:txBody>
      </p:sp>
      <p:pic>
        <p:nvPicPr>
          <p:cNvPr id="4098" name="Picture 13" descr="Spanning Tre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709" y="2056092"/>
            <a:ext cx="4945801" cy="2211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9488276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6549</TotalTime>
  <Words>312</Words>
  <Application>Microsoft Office PowerPoint</Application>
  <PresentationFormat>On-screen Show (4:3)</PresentationFormat>
  <Paragraphs>28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Century Gothic</vt:lpstr>
      <vt:lpstr>Wingdings 3</vt:lpstr>
      <vt:lpstr>Ion</vt:lpstr>
      <vt:lpstr>Spanning Trees</vt:lpstr>
      <vt:lpstr>PowerPoint Presentation</vt:lpstr>
      <vt:lpstr>Cycles in Network Graphs</vt:lpstr>
      <vt:lpstr>More with cycles in graphs</vt:lpstr>
      <vt:lpstr>Cycles in graphs, continued</vt:lpstr>
      <vt:lpstr>Spanning Tree – A graph that connects all vertices, WITHOUT creating/containing a cycle.</vt:lpstr>
      <vt:lpstr>Creating a spanning tree from a connected graph</vt:lpstr>
    </vt:vector>
  </TitlesOfParts>
  <Company>Austin ISD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Kelly Flickinger</cp:lastModifiedBy>
  <cp:revision>30</cp:revision>
  <dcterms:created xsi:type="dcterms:W3CDTF">2013-08-21T19:28:47Z</dcterms:created>
  <dcterms:modified xsi:type="dcterms:W3CDTF">2015-09-01T01:07:13Z</dcterms:modified>
</cp:coreProperties>
</file>